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handoutMasterIdLst>
    <p:handoutMasterId r:id="rId57"/>
  </p:handoutMasterIdLst>
  <p:sldIdLst>
    <p:sldId id="260" r:id="rId2"/>
    <p:sldId id="261" r:id="rId3"/>
    <p:sldId id="263" r:id="rId4"/>
    <p:sldId id="262" r:id="rId5"/>
    <p:sldId id="264" r:id="rId6"/>
    <p:sldId id="265" r:id="rId7"/>
    <p:sldId id="266" r:id="rId8"/>
    <p:sldId id="269" r:id="rId9"/>
    <p:sldId id="268" r:id="rId10"/>
    <p:sldId id="270" r:id="rId11"/>
    <p:sldId id="271" r:id="rId12"/>
    <p:sldId id="272" r:id="rId13"/>
    <p:sldId id="273" r:id="rId14"/>
    <p:sldId id="274" r:id="rId15"/>
    <p:sldId id="275" r:id="rId16"/>
    <p:sldId id="276" r:id="rId17"/>
    <p:sldId id="277" r:id="rId18"/>
    <p:sldId id="278" r:id="rId19"/>
    <p:sldId id="279" r:id="rId20"/>
    <p:sldId id="280" r:id="rId21"/>
    <p:sldId id="282" r:id="rId22"/>
    <p:sldId id="281"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9" r:id="rId38"/>
    <p:sldId id="297" r:id="rId39"/>
    <p:sldId id="300" r:id="rId40"/>
    <p:sldId id="301" r:id="rId41"/>
    <p:sldId id="302" r:id="rId42"/>
    <p:sldId id="303" r:id="rId43"/>
    <p:sldId id="306" r:id="rId44"/>
    <p:sldId id="309" r:id="rId45"/>
    <p:sldId id="304" r:id="rId46"/>
    <p:sldId id="308" r:id="rId47"/>
    <p:sldId id="305" r:id="rId48"/>
    <p:sldId id="310" r:id="rId49"/>
    <p:sldId id="307" r:id="rId50"/>
    <p:sldId id="311" r:id="rId51"/>
    <p:sldId id="312" r:id="rId52"/>
    <p:sldId id="314" r:id="rId53"/>
    <p:sldId id="315" r:id="rId54"/>
    <p:sldId id="316" r:id="rId55"/>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49" autoAdjust="0"/>
    <p:restoredTop sz="78070" autoAdjust="0"/>
  </p:normalViewPr>
  <p:slideViewPr>
    <p:cSldViewPr snapToGrid="0">
      <p:cViewPr varScale="1">
        <p:scale>
          <a:sx n="68" d="100"/>
          <a:sy n="68" d="100"/>
        </p:scale>
        <p:origin x="1746" y="72"/>
      </p:cViewPr>
      <p:guideLst/>
    </p:cSldViewPr>
  </p:slideViewPr>
  <p:notesTextViewPr>
    <p:cViewPr>
      <p:scale>
        <a:sx n="1" d="1"/>
        <a:sy n="1" d="1"/>
      </p:scale>
      <p:origin x="0" y="0"/>
    </p:cViewPr>
  </p:notesTextViewPr>
  <p:notesViewPr>
    <p:cSldViewPr snapToGrid="0">
      <p:cViewPr varScale="1">
        <p:scale>
          <a:sx n="67" d="100"/>
          <a:sy n="67" d="100"/>
        </p:scale>
        <p:origin x="822"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B52293A5-D6B4-4C30-8A55-FDBEA4620196}" type="datetimeFigureOut">
              <a:rPr lang="en-US" smtClean="0"/>
              <a:t>9/24/2018</a:t>
            </a:fld>
            <a:endParaRPr lang="en-US"/>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55EEC2D6-198B-4071-BAEE-0B162D10B6A4}" type="slidenum">
              <a:rPr lang="en-US" smtClean="0"/>
              <a:t>‹#›</a:t>
            </a:fld>
            <a:endParaRPr lang="en-US"/>
          </a:p>
        </p:txBody>
      </p:sp>
    </p:spTree>
    <p:extLst>
      <p:ext uri="{BB962C8B-B14F-4D97-AF65-F5344CB8AC3E}">
        <p14:creationId xmlns:p14="http://schemas.microsoft.com/office/powerpoint/2010/main" val="1519091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1438" y="117475"/>
            <a:ext cx="6924675" cy="5192713"/>
          </a:xfrm>
          <a:prstGeom prst="rect">
            <a:avLst/>
          </a:prstGeom>
          <a:noFill/>
          <a:ln w="12700">
            <a:solidFill>
              <a:prstClr val="black"/>
            </a:solidFill>
          </a:ln>
        </p:spPr>
        <p:txBody>
          <a:bodyPr vert="horz" lIns="93936" tIns="46968" rIns="93936" bIns="46968" rtlCol="0" anchor="ctr"/>
          <a:lstStyle/>
          <a:p>
            <a:endParaRPr lang="en-US"/>
          </a:p>
        </p:txBody>
      </p:sp>
    </p:spTree>
    <p:extLst>
      <p:ext uri="{BB962C8B-B14F-4D97-AF65-F5344CB8AC3E}">
        <p14:creationId xmlns:p14="http://schemas.microsoft.com/office/powerpoint/2010/main" val="539725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7708" y="4505980"/>
            <a:ext cx="5661660" cy="3686711"/>
          </a:xfrm>
          <a:prstGeom prst="rect">
            <a:avLst/>
          </a:prstGeom>
        </p:spPr>
        <p:txBody>
          <a:bodyPr lIns="93936" tIns="46968" rIns="93936" bIns="46968"/>
          <a:lstStyle/>
          <a:p>
            <a:r>
              <a:rPr lang="en-US" dirty="0" smtClean="0"/>
              <a:t>28 "</a:t>
            </a:r>
            <a:r>
              <a:rPr lang="en-US" b="0" dirty="0" smtClean="0"/>
              <a:t>For [Gr. </a:t>
            </a:r>
            <a:r>
              <a:rPr lang="en-US" b="0" i="1" smtClean="0"/>
              <a:t>gar</a:t>
            </a:r>
            <a:r>
              <a:rPr lang="en-US" b="0" i="0" smtClean="0"/>
              <a:t> - because of</a:t>
            </a:r>
            <a:r>
              <a:rPr lang="en-US" b="0" smtClean="0"/>
              <a:t>] </a:t>
            </a:r>
            <a:r>
              <a:rPr lang="en-US" dirty="0" smtClean="0"/>
              <a:t>this is My blood of the new covenant, which is shed for [Gr. </a:t>
            </a:r>
            <a:r>
              <a:rPr lang="en-US" i="1" dirty="0" err="1" smtClean="0"/>
              <a:t>peri</a:t>
            </a:r>
            <a:r>
              <a:rPr lang="en-US" i="0" dirty="0" smtClean="0"/>
              <a:t> - on account of] many</a:t>
            </a:r>
            <a:r>
              <a:rPr lang="en-US" dirty="0" smtClean="0"/>
              <a:t> for [Gr. </a:t>
            </a:r>
            <a:r>
              <a:rPr lang="en-US" i="1" dirty="0" err="1" smtClean="0"/>
              <a:t>eis</a:t>
            </a:r>
            <a:r>
              <a:rPr lang="en-US" i="0" dirty="0" smtClean="0"/>
              <a:t> - leading to</a:t>
            </a:r>
            <a:r>
              <a:rPr lang="en-US" dirty="0" smtClean="0"/>
              <a:t>] the remission of sins. (Mat 26:28 NKJV)</a:t>
            </a:r>
            <a:endParaRPr lang="en-US" dirty="0"/>
          </a:p>
        </p:txBody>
      </p:sp>
    </p:spTree>
    <p:extLst>
      <p:ext uri="{BB962C8B-B14F-4D97-AF65-F5344CB8AC3E}">
        <p14:creationId xmlns:p14="http://schemas.microsoft.com/office/powerpoint/2010/main" val="3208019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8" y="117475"/>
            <a:ext cx="6924675" cy="5192713"/>
          </a:xfrm>
        </p:spPr>
      </p:sp>
      <p:sp>
        <p:nvSpPr>
          <p:cNvPr id="3" name="Notes Placeholder 2"/>
          <p:cNvSpPr>
            <a:spLocks noGrp="1"/>
          </p:cNvSpPr>
          <p:nvPr>
            <p:ph type="body" idx="1"/>
          </p:nvPr>
        </p:nvSpPr>
        <p:spPr>
          <a:xfrm>
            <a:off x="707708" y="4505980"/>
            <a:ext cx="5661660" cy="3686711"/>
          </a:xfrm>
          <a:prstGeom prst="rect">
            <a:avLst/>
          </a:prstGeom>
        </p:spPr>
        <p:txBody>
          <a:bodyPr lIns="93936" tIns="46968" rIns="93936" bIns="46968"/>
          <a:lstStyle/>
          <a:p>
            <a:endParaRPr lang="en-US" dirty="0"/>
          </a:p>
        </p:txBody>
      </p:sp>
    </p:spTree>
    <p:extLst>
      <p:ext uri="{BB962C8B-B14F-4D97-AF65-F5344CB8AC3E}">
        <p14:creationId xmlns:p14="http://schemas.microsoft.com/office/powerpoint/2010/main" val="2610803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8" y="117475"/>
            <a:ext cx="6924675" cy="5192713"/>
          </a:xfrm>
        </p:spPr>
      </p:sp>
      <p:sp>
        <p:nvSpPr>
          <p:cNvPr id="3" name="Notes Placeholder 2"/>
          <p:cNvSpPr>
            <a:spLocks noGrp="1"/>
          </p:cNvSpPr>
          <p:nvPr>
            <p:ph type="body" idx="1"/>
          </p:nvPr>
        </p:nvSpPr>
        <p:spPr>
          <a:xfrm>
            <a:off x="707708" y="4505980"/>
            <a:ext cx="5661660" cy="3686711"/>
          </a:xfrm>
          <a:prstGeom prst="rect">
            <a:avLst/>
          </a:prstGeom>
        </p:spPr>
        <p:txBody>
          <a:bodyPr lIns="93936" tIns="46968" rIns="93936" bIns="46968"/>
          <a:lstStyle/>
          <a:p>
            <a:endParaRPr lang="en-US" dirty="0"/>
          </a:p>
        </p:txBody>
      </p:sp>
    </p:spTree>
    <p:extLst>
      <p:ext uri="{BB962C8B-B14F-4D97-AF65-F5344CB8AC3E}">
        <p14:creationId xmlns:p14="http://schemas.microsoft.com/office/powerpoint/2010/main" val="2244025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8" y="117475"/>
            <a:ext cx="6924675" cy="5192713"/>
          </a:xfrm>
        </p:spPr>
      </p:sp>
      <p:sp>
        <p:nvSpPr>
          <p:cNvPr id="3" name="Notes Placeholder 2"/>
          <p:cNvSpPr>
            <a:spLocks noGrp="1"/>
          </p:cNvSpPr>
          <p:nvPr>
            <p:ph type="body" idx="1"/>
          </p:nvPr>
        </p:nvSpPr>
        <p:spPr>
          <a:xfrm>
            <a:off x="707708" y="4505980"/>
            <a:ext cx="5661660" cy="3686711"/>
          </a:xfrm>
          <a:prstGeom prst="rect">
            <a:avLst/>
          </a:prstGeom>
        </p:spPr>
        <p:txBody>
          <a:bodyPr lIns="93936" tIns="46968" rIns="93936" bIns="46968"/>
          <a:lstStyle/>
          <a:p>
            <a:endParaRPr lang="en-US" dirty="0"/>
          </a:p>
        </p:txBody>
      </p:sp>
    </p:spTree>
    <p:extLst>
      <p:ext uri="{BB962C8B-B14F-4D97-AF65-F5344CB8AC3E}">
        <p14:creationId xmlns:p14="http://schemas.microsoft.com/office/powerpoint/2010/main" val="2798270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9/24/2018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9/24/2018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9/24/2018</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spcBef>
                <a:spcPts val="1200"/>
              </a:spcBef>
              <a:defRPr/>
            </a:lvl1pPr>
            <a:lvl2pPr>
              <a:spcBef>
                <a:spcPts val="300"/>
              </a:spcBef>
              <a:defRPr/>
            </a:lvl2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D7C3A134-F1C3-464B-BF47-54DC2DE08F52}" type="datetimeFigureOut">
              <a:rPr lang="en-US" smtClean="0"/>
              <a:t>9/24/2018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t>9/24/2018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t>9/24/2018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t>9/24/2018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t>9/24/2018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t>9/24/2018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t>9/24/2018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t>9/24/2018</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t>9/24/2018</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a:t>
            </a:r>
            <a:r>
              <a:rPr lang="en-US" dirty="0" smtClean="0"/>
              <a:t> Comprehensive Study Of Baptism In The New Testament</a:t>
            </a:r>
            <a:endParaRPr lang="en-US" dirty="0"/>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34503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8:12, 13, 16</a:t>
            </a:r>
            <a:endParaRPr lang="en-US" dirty="0"/>
          </a:p>
        </p:txBody>
      </p:sp>
      <p:sp>
        <p:nvSpPr>
          <p:cNvPr id="3" name="Content Placeholder 2"/>
          <p:cNvSpPr>
            <a:spLocks noGrp="1"/>
          </p:cNvSpPr>
          <p:nvPr>
            <p:ph idx="1"/>
          </p:nvPr>
        </p:nvSpPr>
        <p:spPr/>
        <p:txBody>
          <a:bodyPr>
            <a:normAutofit/>
          </a:bodyPr>
          <a:lstStyle/>
          <a:p>
            <a:pPr marL="118872" indent="0" algn="just">
              <a:buNone/>
            </a:pPr>
            <a:r>
              <a:rPr lang="en-US" sz="2400" b="1" baseline="30000" dirty="0"/>
              <a:t>12</a:t>
            </a:r>
            <a:r>
              <a:rPr lang="en-US" sz="2400" dirty="0"/>
              <a:t> But when they believed Philip as he preached the things concerning the kingdom of God and the name of Jesus Christ, both men and women were </a:t>
            </a:r>
            <a:r>
              <a:rPr lang="en-US" sz="2400" b="1" dirty="0"/>
              <a:t>baptized</a:t>
            </a:r>
            <a:r>
              <a:rPr lang="en-US" sz="2400" dirty="0"/>
              <a:t>. </a:t>
            </a:r>
            <a:r>
              <a:rPr lang="en-US" sz="2400" b="1" baseline="30000" dirty="0"/>
              <a:t>13</a:t>
            </a:r>
            <a:r>
              <a:rPr lang="en-US" sz="2400" dirty="0"/>
              <a:t> Then Simon himself also believed; and when he was </a:t>
            </a:r>
            <a:r>
              <a:rPr lang="en-US" sz="2400" b="1" dirty="0"/>
              <a:t>baptized</a:t>
            </a:r>
            <a:r>
              <a:rPr lang="en-US" sz="2400" dirty="0"/>
              <a:t> he continued with Philip, and was amazed, seeing the miracles and signs which were done. </a:t>
            </a:r>
            <a:r>
              <a:rPr lang="en-US" sz="2400" b="1" baseline="30000" dirty="0"/>
              <a:t>14</a:t>
            </a:r>
            <a:r>
              <a:rPr lang="en-US" sz="2400" dirty="0"/>
              <a:t> Now when the apostles who were at Jerusalem heard that Samaria had received the word of God, they sent Peter and John to them, </a:t>
            </a:r>
            <a:r>
              <a:rPr lang="en-US" sz="2400" b="1" baseline="30000" dirty="0"/>
              <a:t>15</a:t>
            </a:r>
            <a:r>
              <a:rPr lang="en-US" sz="2400" dirty="0"/>
              <a:t> who, when they had come down, prayed for them that they might receive the Holy Spirit. </a:t>
            </a:r>
            <a:r>
              <a:rPr lang="en-US" sz="2400" b="1" baseline="30000" dirty="0"/>
              <a:t>16</a:t>
            </a:r>
            <a:r>
              <a:rPr lang="en-US" sz="2400" dirty="0"/>
              <a:t> For as yet He had fallen upon none of them. They had only been </a:t>
            </a:r>
            <a:r>
              <a:rPr lang="en-US" sz="2400" b="1" dirty="0"/>
              <a:t>baptized</a:t>
            </a:r>
            <a:r>
              <a:rPr lang="en-US" sz="2400" dirty="0"/>
              <a:t> in the name of the Lord Jesus. </a:t>
            </a:r>
            <a:r>
              <a:rPr lang="en-US" sz="2400" b="1" baseline="30000" dirty="0"/>
              <a:t>17</a:t>
            </a:r>
            <a:r>
              <a:rPr lang="en-US" sz="2400" dirty="0"/>
              <a:t> Then they laid hands on them, and they received the Holy Spirit</a:t>
            </a:r>
            <a:r>
              <a:rPr lang="en-US" sz="2400" dirty="0" smtClean="0"/>
              <a:t>.</a:t>
            </a:r>
            <a:endParaRPr lang="en-US" sz="2400" dirty="0"/>
          </a:p>
        </p:txBody>
      </p:sp>
    </p:spTree>
    <p:extLst>
      <p:ext uri="{BB962C8B-B14F-4D97-AF65-F5344CB8AC3E}">
        <p14:creationId xmlns:p14="http://schemas.microsoft.com/office/powerpoint/2010/main" val="2664732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8:12, 13, 16</a:t>
            </a:r>
            <a:endParaRPr lang="en-US" dirty="0"/>
          </a:p>
        </p:txBody>
      </p:sp>
      <p:sp>
        <p:nvSpPr>
          <p:cNvPr id="3" name="Content Placeholder 2"/>
          <p:cNvSpPr>
            <a:spLocks noGrp="1"/>
          </p:cNvSpPr>
          <p:nvPr>
            <p:ph idx="1"/>
          </p:nvPr>
        </p:nvSpPr>
        <p:spPr/>
        <p:txBody>
          <a:bodyPr/>
          <a:lstStyle/>
          <a:p>
            <a:r>
              <a:rPr lang="en-US" dirty="0" smtClean="0"/>
              <a:t>what do we learn?</a:t>
            </a:r>
          </a:p>
          <a:p>
            <a:pPr lvl="1"/>
            <a:r>
              <a:rPr lang="en-US" dirty="0" smtClean="0"/>
              <a:t>those that believed were baptized, following the pattern given by Christ (Mk. 16:15-16)</a:t>
            </a:r>
          </a:p>
          <a:p>
            <a:pPr lvl="2"/>
            <a:r>
              <a:rPr lang="en-US" dirty="0" smtClean="0"/>
              <a:t>“he that believes and is baptized will be saved”</a:t>
            </a:r>
          </a:p>
          <a:p>
            <a:pPr lvl="1"/>
            <a:r>
              <a:rPr lang="en-US" dirty="0" smtClean="0"/>
              <a:t>baptism “in the name of the Lord Jesus”, which is for (leading to) the remission of sins (Acts 2:38), is not receiving or being baptized in the Holy Spirit</a:t>
            </a:r>
          </a:p>
          <a:p>
            <a:pPr lvl="2"/>
            <a:r>
              <a:rPr lang="en-US" dirty="0" smtClean="0"/>
              <a:t>baptized in the name of the Lord, had not yet received the Holy Spirit – needed laying on of apostles hands</a:t>
            </a:r>
          </a:p>
        </p:txBody>
      </p:sp>
    </p:spTree>
    <p:extLst>
      <p:ext uri="{BB962C8B-B14F-4D97-AF65-F5344CB8AC3E}">
        <p14:creationId xmlns:p14="http://schemas.microsoft.com/office/powerpoint/2010/main" val="105229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8:12, 13, 16</a:t>
            </a:r>
            <a:endParaRPr lang="en-US" dirty="0"/>
          </a:p>
        </p:txBody>
      </p:sp>
      <p:sp>
        <p:nvSpPr>
          <p:cNvPr id="3" name="Content Placeholder 2"/>
          <p:cNvSpPr>
            <a:spLocks noGrp="1"/>
          </p:cNvSpPr>
          <p:nvPr>
            <p:ph idx="1"/>
          </p:nvPr>
        </p:nvSpPr>
        <p:spPr/>
        <p:txBody>
          <a:bodyPr/>
          <a:lstStyle/>
          <a:p>
            <a:r>
              <a:rPr lang="en-US" dirty="0" smtClean="0"/>
              <a:t>what do we learn?</a:t>
            </a:r>
          </a:p>
          <a:p>
            <a:pPr lvl="1"/>
            <a:r>
              <a:rPr lang="en-US" dirty="0"/>
              <a:t>once baptized, forgiveness through </a:t>
            </a:r>
            <a:r>
              <a:rPr lang="en-US" dirty="0" smtClean="0"/>
              <a:t>repentance and prayer (Acts 8:18-24)</a:t>
            </a:r>
          </a:p>
          <a:p>
            <a:pPr lvl="2"/>
            <a:r>
              <a:rPr lang="en-US" dirty="0" smtClean="0"/>
              <a:t>baptism in the name of the Lord brings us into a new relationship with God – we are now a Christian</a:t>
            </a:r>
          </a:p>
          <a:p>
            <a:pPr lvl="2"/>
            <a:r>
              <a:rPr lang="en-US" dirty="0" smtClean="0"/>
              <a:t>see also (1 Jn. 1:9)</a:t>
            </a:r>
          </a:p>
        </p:txBody>
      </p:sp>
    </p:spTree>
    <p:extLst>
      <p:ext uri="{BB962C8B-B14F-4D97-AF65-F5344CB8AC3E}">
        <p14:creationId xmlns:p14="http://schemas.microsoft.com/office/powerpoint/2010/main" val="736491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Acts 10:[37], 47, 48; [11:16]</a:t>
            </a:r>
          </a:p>
        </p:txBody>
      </p:sp>
      <p:sp>
        <p:nvSpPr>
          <p:cNvPr id="3" name="Content Placeholder 2"/>
          <p:cNvSpPr>
            <a:spLocks noGrp="1"/>
          </p:cNvSpPr>
          <p:nvPr>
            <p:ph idx="1"/>
          </p:nvPr>
        </p:nvSpPr>
        <p:spPr/>
        <p:txBody>
          <a:bodyPr>
            <a:noAutofit/>
          </a:bodyPr>
          <a:lstStyle/>
          <a:p>
            <a:pPr marL="118872" indent="0" algn="just">
              <a:buNone/>
            </a:pPr>
            <a:r>
              <a:rPr lang="en-US" sz="2400" b="1" baseline="30000" dirty="0"/>
              <a:t>37</a:t>
            </a:r>
            <a:r>
              <a:rPr lang="en-US" sz="2400" dirty="0"/>
              <a:t> </a:t>
            </a:r>
            <a:r>
              <a:rPr lang="en-US" sz="2400" dirty="0" smtClean="0"/>
              <a:t>“that </a:t>
            </a:r>
            <a:r>
              <a:rPr lang="en-US" sz="2400" dirty="0"/>
              <a:t>word you know, which was proclaimed throughout all Judea, and began from Galilee after the </a:t>
            </a:r>
            <a:r>
              <a:rPr lang="en-US" sz="2400" b="1" dirty="0"/>
              <a:t>baptism</a:t>
            </a:r>
            <a:r>
              <a:rPr lang="en-US" sz="2400" dirty="0"/>
              <a:t> which John </a:t>
            </a:r>
            <a:r>
              <a:rPr lang="en-US" sz="2400" dirty="0" smtClean="0"/>
              <a:t>preached” ...</a:t>
            </a:r>
            <a:r>
              <a:rPr lang="en-US" sz="2400" dirty="0"/>
              <a:t> </a:t>
            </a:r>
            <a:endParaRPr lang="en-US" sz="2400" dirty="0" smtClean="0"/>
          </a:p>
          <a:p>
            <a:pPr marL="118872" indent="0" algn="just">
              <a:buNone/>
            </a:pPr>
            <a:r>
              <a:rPr lang="en-US" sz="2400" b="1" baseline="30000" dirty="0" smtClean="0"/>
              <a:t>42</a:t>
            </a:r>
            <a:r>
              <a:rPr lang="en-US" sz="2400" dirty="0" smtClean="0"/>
              <a:t> “And </a:t>
            </a:r>
            <a:r>
              <a:rPr lang="en-US" sz="2400" dirty="0"/>
              <a:t>He commanded us to preach to the people, and to testify that it is He who was ordained by God to be Judge of the living and the dead.</a:t>
            </a:r>
            <a:r>
              <a:rPr lang="en-US" sz="2400" dirty="0" smtClean="0"/>
              <a:t> </a:t>
            </a:r>
            <a:r>
              <a:rPr lang="en-US" sz="2400" b="1" baseline="30000" dirty="0" smtClean="0"/>
              <a:t>43</a:t>
            </a:r>
            <a:r>
              <a:rPr lang="en-US" sz="2400" dirty="0" smtClean="0"/>
              <a:t> To </a:t>
            </a:r>
            <a:r>
              <a:rPr lang="en-US" sz="2400" dirty="0"/>
              <a:t>Him all the prophets witness that, through His name, whoever believes in Him will receive remission of sins</a:t>
            </a:r>
            <a:r>
              <a:rPr lang="en-US" sz="2400" dirty="0" smtClean="0"/>
              <a:t>.” </a:t>
            </a:r>
            <a:r>
              <a:rPr lang="en-US" sz="2400" b="1" baseline="30000" dirty="0"/>
              <a:t>44</a:t>
            </a:r>
            <a:r>
              <a:rPr lang="en-US" sz="2400" dirty="0"/>
              <a:t> While Peter was still speaking these words, the Holy Spirit fell upon all those who heard the word. </a:t>
            </a:r>
          </a:p>
        </p:txBody>
      </p:sp>
    </p:spTree>
    <p:extLst>
      <p:ext uri="{BB962C8B-B14F-4D97-AF65-F5344CB8AC3E}">
        <p14:creationId xmlns:p14="http://schemas.microsoft.com/office/powerpoint/2010/main" val="4079030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Acts 10:[37], 47, 48; [11:16]</a:t>
            </a:r>
          </a:p>
        </p:txBody>
      </p:sp>
      <p:sp>
        <p:nvSpPr>
          <p:cNvPr id="3" name="Content Placeholder 2"/>
          <p:cNvSpPr>
            <a:spLocks noGrp="1"/>
          </p:cNvSpPr>
          <p:nvPr>
            <p:ph idx="1"/>
          </p:nvPr>
        </p:nvSpPr>
        <p:spPr/>
        <p:txBody>
          <a:bodyPr>
            <a:noAutofit/>
          </a:bodyPr>
          <a:lstStyle/>
          <a:p>
            <a:pPr marL="118872" indent="0" algn="just">
              <a:buNone/>
            </a:pPr>
            <a:r>
              <a:rPr lang="en-US" sz="2400" b="1" baseline="30000" dirty="0" smtClean="0"/>
              <a:t>45</a:t>
            </a:r>
            <a:r>
              <a:rPr lang="en-US" sz="2400" dirty="0" smtClean="0"/>
              <a:t> And those of the circumcision who believed were astonished, as many as came with Peter, because the gift of the Holy Spirit had been poured out on the Gentiles also. </a:t>
            </a:r>
            <a:r>
              <a:rPr lang="en-US" sz="2400" b="1" baseline="30000" dirty="0" smtClean="0"/>
              <a:t>46</a:t>
            </a:r>
            <a:r>
              <a:rPr lang="en-US" sz="2400" dirty="0" smtClean="0"/>
              <a:t> For they heard them speak with tongues and magnify God. Then Peter answered, </a:t>
            </a:r>
            <a:r>
              <a:rPr lang="en-US" sz="2400" b="1" baseline="30000" dirty="0" smtClean="0"/>
              <a:t>47</a:t>
            </a:r>
            <a:r>
              <a:rPr lang="en-US" sz="2400" dirty="0" smtClean="0"/>
              <a:t> “Can anyone forbid water, that these should not be </a:t>
            </a:r>
            <a:r>
              <a:rPr lang="en-US" sz="2400" b="1" dirty="0" smtClean="0"/>
              <a:t>baptized </a:t>
            </a:r>
            <a:r>
              <a:rPr lang="en-US" sz="2400" dirty="0" smtClean="0"/>
              <a:t>who have received the Holy Spirit just as we have?” </a:t>
            </a:r>
            <a:r>
              <a:rPr lang="en-US" sz="2400" b="1" baseline="30000" dirty="0" smtClean="0"/>
              <a:t>48</a:t>
            </a:r>
            <a:r>
              <a:rPr lang="en-US" sz="2400" dirty="0" smtClean="0"/>
              <a:t> And he commanded them to be </a:t>
            </a:r>
            <a:r>
              <a:rPr lang="en-US" sz="2400" b="1" dirty="0" smtClean="0"/>
              <a:t>baptized</a:t>
            </a:r>
            <a:r>
              <a:rPr lang="en-US" sz="2400" dirty="0" smtClean="0"/>
              <a:t> in the name of the Lord. Then they asked him to stay a few days.</a:t>
            </a:r>
          </a:p>
        </p:txBody>
      </p:sp>
    </p:spTree>
    <p:extLst>
      <p:ext uri="{BB962C8B-B14F-4D97-AF65-F5344CB8AC3E}">
        <p14:creationId xmlns:p14="http://schemas.microsoft.com/office/powerpoint/2010/main" val="515934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Acts 10</a:t>
            </a:r>
            <a:r>
              <a:rPr lang="en-US" dirty="0" smtClean="0"/>
              <a:t>:[37], </a:t>
            </a:r>
            <a:r>
              <a:rPr lang="en-US" dirty="0"/>
              <a:t>47, 48; </a:t>
            </a:r>
            <a:r>
              <a:rPr lang="en-US" dirty="0" smtClean="0"/>
              <a:t>[11:16]</a:t>
            </a:r>
            <a:endParaRPr lang="en-US" dirty="0"/>
          </a:p>
        </p:txBody>
      </p:sp>
      <p:sp>
        <p:nvSpPr>
          <p:cNvPr id="3" name="Content Placeholder 2"/>
          <p:cNvSpPr>
            <a:spLocks noGrp="1"/>
          </p:cNvSpPr>
          <p:nvPr>
            <p:ph idx="1"/>
          </p:nvPr>
        </p:nvSpPr>
        <p:spPr/>
        <p:txBody>
          <a:bodyPr/>
          <a:lstStyle/>
          <a:p>
            <a:r>
              <a:rPr lang="en-US" dirty="0" smtClean="0"/>
              <a:t>what do we learn?</a:t>
            </a:r>
          </a:p>
          <a:p>
            <a:pPr lvl="1"/>
            <a:r>
              <a:rPr lang="en-US" dirty="0" smtClean="0"/>
              <a:t>one can be devout, loving, fear God, and pray often – yet still need salvation (Acts 10:1-6)</a:t>
            </a:r>
          </a:p>
          <a:p>
            <a:pPr lvl="2"/>
            <a:r>
              <a:rPr lang="en-US" dirty="0" smtClean="0"/>
              <a:t>not saved by our own good works (Eph. 2:8-10)</a:t>
            </a:r>
          </a:p>
          <a:p>
            <a:pPr lvl="1"/>
            <a:r>
              <a:rPr lang="en-US" dirty="0" smtClean="0"/>
              <a:t>Peter told them what they </a:t>
            </a:r>
            <a:r>
              <a:rPr lang="en-US" u="sng" dirty="0" smtClean="0"/>
              <a:t>must</a:t>
            </a:r>
            <a:r>
              <a:rPr lang="en-US" dirty="0" smtClean="0"/>
              <a:t> do – commanded them to be baptized (v.47-48)</a:t>
            </a:r>
          </a:p>
          <a:p>
            <a:pPr lvl="1"/>
            <a:r>
              <a:rPr lang="en-US" dirty="0" smtClean="0"/>
              <a:t>again, baptism “in the name of the Lord” is not Holy Spirit baptism – it is baptism in water</a:t>
            </a:r>
          </a:p>
          <a:p>
            <a:pPr lvl="2"/>
            <a:r>
              <a:rPr lang="en-US" dirty="0" smtClean="0"/>
              <a:t>“can anyone forbid water, that these should not be baptized who have received the Holy Spirit” (v.47)</a:t>
            </a:r>
            <a:endParaRPr lang="en-US" dirty="0"/>
          </a:p>
        </p:txBody>
      </p:sp>
    </p:spTree>
    <p:extLst>
      <p:ext uri="{BB962C8B-B14F-4D97-AF65-F5344CB8AC3E}">
        <p14:creationId xmlns:p14="http://schemas.microsoft.com/office/powerpoint/2010/main" val="1806462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Acts 10:[37], 47, 48; [11:16]</a:t>
            </a:r>
          </a:p>
        </p:txBody>
      </p:sp>
      <p:sp>
        <p:nvSpPr>
          <p:cNvPr id="3" name="Content Placeholder 2"/>
          <p:cNvSpPr>
            <a:spLocks noGrp="1"/>
          </p:cNvSpPr>
          <p:nvPr>
            <p:ph idx="1"/>
          </p:nvPr>
        </p:nvSpPr>
        <p:spPr/>
        <p:txBody>
          <a:bodyPr>
            <a:noAutofit/>
          </a:bodyPr>
          <a:lstStyle/>
          <a:p>
            <a:pPr marL="118872" indent="0" algn="just">
              <a:buNone/>
            </a:pPr>
            <a:r>
              <a:rPr lang="en-US" sz="2400" b="1" dirty="0" smtClean="0"/>
              <a:t>[</a:t>
            </a:r>
            <a:r>
              <a:rPr lang="en-US" sz="2400" dirty="0" smtClean="0"/>
              <a:t>11:15]</a:t>
            </a:r>
            <a:r>
              <a:rPr lang="en-US" sz="2400" b="1" dirty="0" smtClean="0"/>
              <a:t> </a:t>
            </a:r>
            <a:r>
              <a:rPr lang="en-US" sz="2400" dirty="0" smtClean="0"/>
              <a:t>“</a:t>
            </a:r>
            <a:r>
              <a:rPr lang="en-US" sz="2400" dirty="0"/>
              <a:t>And as I began to speak, the Holy Spirit fell upon them, as upon us at the beginning. </a:t>
            </a:r>
            <a:r>
              <a:rPr lang="en-US" sz="2400" b="1" baseline="30000" dirty="0"/>
              <a:t>16</a:t>
            </a:r>
            <a:r>
              <a:rPr lang="en-US" sz="2400" dirty="0"/>
              <a:t> </a:t>
            </a:r>
            <a:r>
              <a:rPr lang="en-US" sz="2400" dirty="0" smtClean="0"/>
              <a:t>Then </a:t>
            </a:r>
            <a:r>
              <a:rPr lang="en-US" sz="2400" dirty="0"/>
              <a:t>I remembered the word of the Lord, how He said, </a:t>
            </a:r>
            <a:r>
              <a:rPr lang="en-US" sz="2400" dirty="0" smtClean="0"/>
              <a:t>‘John </a:t>
            </a:r>
            <a:r>
              <a:rPr lang="en-US" sz="2400" dirty="0"/>
              <a:t>indeed </a:t>
            </a:r>
            <a:r>
              <a:rPr lang="en-US" sz="2400" b="1" dirty="0"/>
              <a:t>baptized</a:t>
            </a:r>
            <a:r>
              <a:rPr lang="en-US" sz="2400" dirty="0"/>
              <a:t> with water, but you shall be </a:t>
            </a:r>
            <a:r>
              <a:rPr lang="en-US" sz="2400" b="1" dirty="0"/>
              <a:t>baptized</a:t>
            </a:r>
            <a:r>
              <a:rPr lang="en-US" sz="2400" dirty="0"/>
              <a:t> with the Holy Spirit</a:t>
            </a:r>
            <a:r>
              <a:rPr lang="en-US" sz="2400" dirty="0" smtClean="0"/>
              <a:t>.’ </a:t>
            </a:r>
            <a:r>
              <a:rPr lang="en-US" sz="2400" b="1" baseline="30000" dirty="0"/>
              <a:t>17</a:t>
            </a:r>
            <a:r>
              <a:rPr lang="en-US" sz="2400" dirty="0"/>
              <a:t> </a:t>
            </a:r>
            <a:r>
              <a:rPr lang="en-US" sz="2400" dirty="0" smtClean="0"/>
              <a:t>If </a:t>
            </a:r>
            <a:r>
              <a:rPr lang="en-US" sz="2400" dirty="0"/>
              <a:t>therefore God gave them the same gift as He gave us when we believed on the Lord Jesus Christ, who was I that I could withstand God</a:t>
            </a:r>
            <a:r>
              <a:rPr lang="en-US" sz="2400" dirty="0" smtClean="0"/>
              <a:t>?” </a:t>
            </a:r>
            <a:r>
              <a:rPr lang="en-US" sz="2400" b="1" baseline="30000" dirty="0"/>
              <a:t>18</a:t>
            </a:r>
            <a:r>
              <a:rPr lang="en-US" sz="2400" dirty="0"/>
              <a:t> When they heard these things they became silent; and they glorified God, saying, </a:t>
            </a:r>
            <a:r>
              <a:rPr lang="en-US" sz="2400" dirty="0" smtClean="0"/>
              <a:t>“Then </a:t>
            </a:r>
            <a:r>
              <a:rPr lang="en-US" sz="2400" dirty="0"/>
              <a:t>God has also granted to the Gentiles repentance to life</a:t>
            </a:r>
            <a:r>
              <a:rPr lang="en-US" sz="2400" dirty="0" smtClean="0"/>
              <a:t>.”</a:t>
            </a:r>
          </a:p>
        </p:txBody>
      </p:sp>
    </p:spTree>
    <p:extLst>
      <p:ext uri="{BB962C8B-B14F-4D97-AF65-F5344CB8AC3E}">
        <p14:creationId xmlns:p14="http://schemas.microsoft.com/office/powerpoint/2010/main" val="4216579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Acts 10:[37], 47, 48; [11:16]</a:t>
            </a:r>
          </a:p>
        </p:txBody>
      </p:sp>
      <p:sp>
        <p:nvSpPr>
          <p:cNvPr id="3" name="Content Placeholder 2"/>
          <p:cNvSpPr>
            <a:spLocks noGrp="1"/>
          </p:cNvSpPr>
          <p:nvPr>
            <p:ph idx="1"/>
          </p:nvPr>
        </p:nvSpPr>
        <p:spPr/>
        <p:txBody>
          <a:bodyPr/>
          <a:lstStyle/>
          <a:p>
            <a:r>
              <a:rPr lang="en-US" dirty="0"/>
              <a:t>John’s baptism </a:t>
            </a:r>
            <a:r>
              <a:rPr lang="en-US" dirty="0" smtClean="0"/>
              <a:t>foretold salvation </a:t>
            </a:r>
            <a:r>
              <a:rPr lang="en-US" dirty="0"/>
              <a:t>in </a:t>
            </a:r>
            <a:r>
              <a:rPr lang="en-US" dirty="0" smtClean="0"/>
              <a:t>Christ</a:t>
            </a:r>
          </a:p>
          <a:p>
            <a:r>
              <a:rPr lang="en-US" dirty="0" smtClean="0"/>
              <a:t>Holy </a:t>
            </a:r>
            <a:r>
              <a:rPr lang="en-US" dirty="0"/>
              <a:t>Spirt baptism signaled that salvation </a:t>
            </a:r>
            <a:r>
              <a:rPr lang="en-US" dirty="0" smtClean="0"/>
              <a:t>in Christ was available</a:t>
            </a:r>
          </a:p>
          <a:p>
            <a:r>
              <a:rPr lang="en-US" dirty="0" smtClean="0"/>
              <a:t>but </a:t>
            </a:r>
            <a:r>
              <a:rPr lang="en-US" dirty="0"/>
              <a:t>it was water baptism “in the name of the Lord” that </a:t>
            </a:r>
            <a:r>
              <a:rPr lang="en-US" dirty="0" smtClean="0"/>
              <a:t>God commanded for us to receive salvation – “repentance to life”</a:t>
            </a:r>
            <a:endParaRPr lang="en-US" dirty="0"/>
          </a:p>
          <a:p>
            <a:endParaRPr lang="en-US" dirty="0"/>
          </a:p>
        </p:txBody>
      </p:sp>
    </p:spTree>
    <p:extLst>
      <p:ext uri="{BB962C8B-B14F-4D97-AF65-F5344CB8AC3E}">
        <p14:creationId xmlns:p14="http://schemas.microsoft.com/office/powerpoint/2010/main" val="2786460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8:36, 38</a:t>
            </a:r>
            <a:endParaRPr lang="en-US" dirty="0"/>
          </a:p>
        </p:txBody>
      </p:sp>
      <p:sp>
        <p:nvSpPr>
          <p:cNvPr id="3" name="Content Placeholder 2"/>
          <p:cNvSpPr>
            <a:spLocks noGrp="1"/>
          </p:cNvSpPr>
          <p:nvPr>
            <p:ph idx="1"/>
          </p:nvPr>
        </p:nvSpPr>
        <p:spPr/>
        <p:txBody>
          <a:bodyPr>
            <a:normAutofit/>
          </a:bodyPr>
          <a:lstStyle/>
          <a:p>
            <a:pPr marL="118872" indent="0" algn="just">
              <a:buNone/>
            </a:pPr>
            <a:r>
              <a:rPr lang="en-US" sz="2400" b="1" baseline="30000" dirty="0"/>
              <a:t>35</a:t>
            </a:r>
            <a:r>
              <a:rPr lang="en-US" sz="2400" dirty="0"/>
              <a:t> Then Philip opened his mouth, and beginning at this Scripture, preached Jesus to him. </a:t>
            </a:r>
            <a:r>
              <a:rPr lang="en-US" sz="2400" b="1" baseline="30000" dirty="0"/>
              <a:t>36</a:t>
            </a:r>
            <a:r>
              <a:rPr lang="en-US" sz="2400" dirty="0"/>
              <a:t> Now as they went down the road, they came to some water. And the eunuch said, "See, here is water. What hinders me from being </a:t>
            </a:r>
            <a:r>
              <a:rPr lang="en-US" sz="2400" b="1" dirty="0"/>
              <a:t>baptized</a:t>
            </a:r>
            <a:r>
              <a:rPr lang="en-US" sz="2400" dirty="0"/>
              <a:t>?" </a:t>
            </a:r>
            <a:r>
              <a:rPr lang="en-US" sz="2400" b="1" baseline="30000" dirty="0"/>
              <a:t>37</a:t>
            </a:r>
            <a:r>
              <a:rPr lang="en-US" sz="2400" dirty="0"/>
              <a:t> Then Philip said, "If you believe with all your heart, you may." And he answered and said, "I believe that Jesus Christ is the Son of God." </a:t>
            </a:r>
            <a:r>
              <a:rPr lang="en-US" sz="2400" b="1" baseline="30000" dirty="0"/>
              <a:t>38</a:t>
            </a:r>
            <a:r>
              <a:rPr lang="en-US" sz="2400" dirty="0"/>
              <a:t> So he commanded the chariot to stand still. And both Philip and the eunuch went down into the water, and he </a:t>
            </a:r>
            <a:r>
              <a:rPr lang="en-US" sz="2400" b="1" dirty="0"/>
              <a:t>baptized</a:t>
            </a:r>
            <a:r>
              <a:rPr lang="en-US" sz="2400" dirty="0"/>
              <a:t> him. </a:t>
            </a:r>
            <a:r>
              <a:rPr lang="en-US" sz="2400" b="1" baseline="30000" dirty="0"/>
              <a:t>39</a:t>
            </a:r>
            <a:r>
              <a:rPr lang="en-US" sz="2400" dirty="0"/>
              <a:t> Now when they came up out of the water, the Spirit of the Lord caught Philip away, so that the eunuch saw him no more; and he went on his way rejoicing</a:t>
            </a:r>
            <a:r>
              <a:rPr lang="en-US" sz="2400" dirty="0" smtClean="0"/>
              <a:t>.</a:t>
            </a:r>
            <a:endParaRPr lang="en-US" sz="2400" dirty="0"/>
          </a:p>
        </p:txBody>
      </p:sp>
    </p:spTree>
    <p:extLst>
      <p:ext uri="{BB962C8B-B14F-4D97-AF65-F5344CB8AC3E}">
        <p14:creationId xmlns:p14="http://schemas.microsoft.com/office/powerpoint/2010/main" val="2093993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8:36, 38</a:t>
            </a:r>
            <a:endParaRPr lang="en-US" dirty="0"/>
          </a:p>
        </p:txBody>
      </p:sp>
      <p:sp>
        <p:nvSpPr>
          <p:cNvPr id="3" name="Content Placeholder 2"/>
          <p:cNvSpPr>
            <a:spLocks noGrp="1"/>
          </p:cNvSpPr>
          <p:nvPr>
            <p:ph idx="1"/>
          </p:nvPr>
        </p:nvSpPr>
        <p:spPr/>
        <p:txBody>
          <a:bodyPr/>
          <a:lstStyle/>
          <a:p>
            <a:r>
              <a:rPr lang="en-US" dirty="0" smtClean="0"/>
              <a:t>what do we learn?</a:t>
            </a:r>
          </a:p>
          <a:p>
            <a:pPr lvl="1"/>
            <a:r>
              <a:rPr lang="en-US" dirty="0" smtClean="0"/>
              <a:t>water baptism was the Ethiopian's response to hearing the gospel of Christ preached (1 Pet. 3:21)</a:t>
            </a:r>
          </a:p>
          <a:p>
            <a:pPr lvl="1"/>
            <a:r>
              <a:rPr lang="en-US" dirty="0" smtClean="0"/>
              <a:t>committed, confessed faith in Christ essential to saving power of baptism (Rom. 10:9-13)</a:t>
            </a:r>
          </a:p>
          <a:p>
            <a:pPr lvl="2"/>
            <a:r>
              <a:rPr lang="en-US" dirty="0" smtClean="0"/>
              <a:t>“calling on the name of the Lord” (Rom. 10:13) includes baptism (Acts 2:21, 38; 22:16)</a:t>
            </a:r>
          </a:p>
          <a:p>
            <a:pPr lvl="1"/>
            <a:r>
              <a:rPr lang="en-US" dirty="0" smtClean="0"/>
              <a:t>sense of urgency in the Ethiopian’s request to be baptized, and only after did he rejoice</a:t>
            </a:r>
            <a:endParaRPr lang="en-US" dirty="0"/>
          </a:p>
        </p:txBody>
      </p:sp>
    </p:spTree>
    <p:extLst>
      <p:ext uri="{BB962C8B-B14F-4D97-AF65-F5344CB8AC3E}">
        <p14:creationId xmlns:p14="http://schemas.microsoft.com/office/powerpoint/2010/main" val="1136111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marL="118872" indent="0">
              <a:buNone/>
            </a:pPr>
            <a:r>
              <a:rPr lang="en-US" b="1" dirty="0" smtClean="0"/>
              <a:t>“What is baptism? What is its purpose?”</a:t>
            </a:r>
          </a:p>
          <a:p>
            <a:r>
              <a:rPr lang="en-US" dirty="0" smtClean="0"/>
              <a:t>God has not remained silent on this topic</a:t>
            </a:r>
          </a:p>
          <a:p>
            <a:pPr lvl="1"/>
            <a:r>
              <a:rPr lang="en-US" dirty="0" smtClean="0"/>
              <a:t>in fact, “baptism” in some form found ~90 times</a:t>
            </a:r>
          </a:p>
          <a:p>
            <a:pPr lvl="1"/>
            <a:r>
              <a:rPr lang="en-US" dirty="0" smtClean="0"/>
              <a:t>only His answer is valid and useful (Rom. 3:4)</a:t>
            </a:r>
          </a:p>
          <a:p>
            <a:pPr lvl="1"/>
            <a:r>
              <a:rPr lang="en-US" dirty="0" smtClean="0"/>
              <a:t>His answer is only found through Scripture</a:t>
            </a:r>
            <a:br>
              <a:rPr lang="en-US" dirty="0" smtClean="0"/>
            </a:br>
            <a:r>
              <a:rPr lang="en-US" dirty="0" smtClean="0"/>
              <a:t>(1 Cor. 2:10-11)(Eph. 3:3-4)</a:t>
            </a:r>
          </a:p>
          <a:p>
            <a:r>
              <a:rPr lang="en-US" dirty="0" smtClean="0"/>
              <a:t>in this study, we will look at these Scriptures and determine God’s intent for baptism</a:t>
            </a:r>
          </a:p>
        </p:txBody>
      </p:sp>
    </p:spTree>
    <p:extLst>
      <p:ext uri="{BB962C8B-B14F-4D97-AF65-F5344CB8AC3E}">
        <p14:creationId xmlns:p14="http://schemas.microsoft.com/office/powerpoint/2010/main" val="34459598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9:18; 22:16</a:t>
            </a:r>
            <a:endParaRPr lang="en-US" dirty="0"/>
          </a:p>
        </p:txBody>
      </p:sp>
      <p:sp>
        <p:nvSpPr>
          <p:cNvPr id="3" name="Content Placeholder 2"/>
          <p:cNvSpPr>
            <a:spLocks noGrp="1"/>
          </p:cNvSpPr>
          <p:nvPr>
            <p:ph idx="1"/>
          </p:nvPr>
        </p:nvSpPr>
        <p:spPr/>
        <p:txBody>
          <a:bodyPr>
            <a:normAutofit/>
          </a:bodyPr>
          <a:lstStyle/>
          <a:p>
            <a:pPr marL="118872" indent="0" algn="just">
              <a:buNone/>
            </a:pPr>
            <a:r>
              <a:rPr lang="en-US" sz="2400" b="1" baseline="30000" dirty="0"/>
              <a:t>6</a:t>
            </a:r>
            <a:r>
              <a:rPr lang="en-US" sz="2400" dirty="0"/>
              <a:t> So he, trembling and astonished, said, "Lord, what do You want me to do?" Then the Lord said to him, "Arise and go into the city, and you will be told what you must do." ... </a:t>
            </a:r>
            <a:endParaRPr lang="en-US" sz="2400" dirty="0" smtClean="0"/>
          </a:p>
          <a:p>
            <a:pPr marL="118872" indent="0" algn="just">
              <a:buNone/>
            </a:pPr>
            <a:r>
              <a:rPr lang="en-US" sz="2400" b="1" baseline="30000" dirty="0" smtClean="0"/>
              <a:t>9</a:t>
            </a:r>
            <a:r>
              <a:rPr lang="en-US" sz="2400" dirty="0" smtClean="0"/>
              <a:t> </a:t>
            </a:r>
            <a:r>
              <a:rPr lang="en-US" sz="2400" dirty="0"/>
              <a:t>And he was three days without sight, and neither ate nor drank. ... </a:t>
            </a:r>
            <a:endParaRPr lang="en-US" sz="2400" dirty="0" smtClean="0"/>
          </a:p>
          <a:p>
            <a:pPr marL="118872" indent="0" algn="just">
              <a:buNone/>
            </a:pPr>
            <a:r>
              <a:rPr lang="en-US" sz="2400" b="1" baseline="30000" dirty="0" smtClean="0"/>
              <a:t>17</a:t>
            </a:r>
            <a:r>
              <a:rPr lang="en-US" sz="2400" dirty="0" smtClean="0"/>
              <a:t> </a:t>
            </a:r>
            <a:r>
              <a:rPr lang="en-US" sz="2400" dirty="0"/>
              <a:t>And Ananias went his way and entered the house; and laying his hands on him he said, "Brother Saul, the Lord Jesus, who appeared to you on the road as you came, has sent me that you may receive your sight and be filled with the Holy Spirit." </a:t>
            </a:r>
            <a:r>
              <a:rPr lang="en-US" sz="2400" b="1" baseline="30000" dirty="0"/>
              <a:t>18</a:t>
            </a:r>
            <a:r>
              <a:rPr lang="en-US" sz="2400" dirty="0"/>
              <a:t> Immediately there fell from his eyes something like scales, and he received his sight at once; and he arose and was </a:t>
            </a:r>
            <a:r>
              <a:rPr lang="en-US" sz="2400" b="1" dirty="0"/>
              <a:t>baptized</a:t>
            </a:r>
            <a:r>
              <a:rPr lang="en-US" sz="2400" dirty="0" smtClean="0"/>
              <a:t>.</a:t>
            </a:r>
            <a:endParaRPr lang="en-US" sz="2400" dirty="0"/>
          </a:p>
        </p:txBody>
      </p:sp>
    </p:spTree>
    <p:extLst>
      <p:ext uri="{BB962C8B-B14F-4D97-AF65-F5344CB8AC3E}">
        <p14:creationId xmlns:p14="http://schemas.microsoft.com/office/powerpoint/2010/main" val="1958055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Acts 9:18; 22:16</a:t>
            </a:r>
          </a:p>
        </p:txBody>
      </p:sp>
      <p:sp>
        <p:nvSpPr>
          <p:cNvPr id="3" name="Content Placeholder 2"/>
          <p:cNvSpPr>
            <a:spLocks noGrp="1"/>
          </p:cNvSpPr>
          <p:nvPr>
            <p:ph idx="1"/>
          </p:nvPr>
        </p:nvSpPr>
        <p:spPr/>
        <p:txBody>
          <a:bodyPr/>
          <a:lstStyle/>
          <a:p>
            <a:r>
              <a:rPr lang="en-US" dirty="0" smtClean="0"/>
              <a:t>what do we learn?</a:t>
            </a:r>
          </a:p>
          <a:p>
            <a:pPr lvl="1"/>
            <a:r>
              <a:rPr lang="en-US" dirty="0"/>
              <a:t>Saul’s demeanor upon entering Damascus not of one saved, but of one desperate for salvation</a:t>
            </a:r>
          </a:p>
          <a:p>
            <a:pPr lvl="2"/>
            <a:r>
              <a:rPr lang="en-US" dirty="0"/>
              <a:t>fasting – compare to Ethiopian’s  reaction of joy after having been baptized</a:t>
            </a:r>
          </a:p>
          <a:p>
            <a:pPr lvl="1"/>
            <a:r>
              <a:rPr lang="en-US" dirty="0" smtClean="0"/>
              <a:t>Saul was not saved on the road to Damascus – would be told what he </a:t>
            </a:r>
            <a:r>
              <a:rPr lang="en-US" u="sng" dirty="0" smtClean="0"/>
              <a:t>must</a:t>
            </a:r>
            <a:r>
              <a:rPr lang="en-US" dirty="0" smtClean="0"/>
              <a:t> do in the city</a:t>
            </a:r>
          </a:p>
          <a:p>
            <a:pPr lvl="2"/>
            <a:r>
              <a:rPr lang="en-US" dirty="0" smtClean="0"/>
              <a:t>same as Cornelius (Acts 10:6) which concluded with water baptism</a:t>
            </a:r>
          </a:p>
          <a:p>
            <a:pPr lvl="2"/>
            <a:r>
              <a:rPr lang="en-US" dirty="0" smtClean="0"/>
              <a:t>baptism in this case as well</a:t>
            </a:r>
          </a:p>
        </p:txBody>
      </p:sp>
    </p:spTree>
    <p:extLst>
      <p:ext uri="{BB962C8B-B14F-4D97-AF65-F5344CB8AC3E}">
        <p14:creationId xmlns:p14="http://schemas.microsoft.com/office/powerpoint/2010/main" val="3165490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Acts 9:18; 22:16</a:t>
            </a:r>
          </a:p>
        </p:txBody>
      </p:sp>
      <p:sp>
        <p:nvSpPr>
          <p:cNvPr id="3" name="Content Placeholder 2"/>
          <p:cNvSpPr>
            <a:spLocks noGrp="1"/>
          </p:cNvSpPr>
          <p:nvPr>
            <p:ph idx="1"/>
          </p:nvPr>
        </p:nvSpPr>
        <p:spPr/>
        <p:txBody>
          <a:bodyPr>
            <a:normAutofit lnSpcReduction="10000"/>
          </a:bodyPr>
          <a:lstStyle/>
          <a:p>
            <a:pPr marL="118872" indent="0">
              <a:buNone/>
            </a:pPr>
            <a:r>
              <a:rPr lang="en-US" sz="2400" b="1" baseline="30000" dirty="0"/>
              <a:t>16</a:t>
            </a:r>
            <a:r>
              <a:rPr lang="en-US" sz="2400" dirty="0"/>
              <a:t> </a:t>
            </a:r>
            <a:r>
              <a:rPr lang="en-US" sz="2400" dirty="0" smtClean="0"/>
              <a:t>“And </a:t>
            </a:r>
            <a:r>
              <a:rPr lang="en-US" sz="2400" dirty="0"/>
              <a:t>now why are you waiting? Arise and be </a:t>
            </a:r>
            <a:r>
              <a:rPr lang="en-US" sz="2400" b="1" dirty="0"/>
              <a:t>baptized</a:t>
            </a:r>
            <a:r>
              <a:rPr lang="en-US" sz="2400" dirty="0"/>
              <a:t>, and wash away your sins, calling on the name of the Lord</a:t>
            </a:r>
            <a:r>
              <a:rPr lang="en-US" sz="2400" dirty="0" smtClean="0"/>
              <a:t>.”</a:t>
            </a:r>
          </a:p>
          <a:p>
            <a:r>
              <a:rPr lang="en-US" dirty="0"/>
              <a:t>what do we learn?</a:t>
            </a:r>
          </a:p>
          <a:p>
            <a:pPr lvl="1"/>
            <a:r>
              <a:rPr lang="en-US" dirty="0" smtClean="0"/>
              <a:t>the time to be baptized is right now! – why wait?</a:t>
            </a:r>
          </a:p>
          <a:p>
            <a:pPr lvl="2"/>
            <a:r>
              <a:rPr lang="en-US" dirty="0" smtClean="0"/>
              <a:t>sense of urgency that makes sense if for salvation</a:t>
            </a:r>
          </a:p>
          <a:p>
            <a:pPr lvl="1"/>
            <a:r>
              <a:rPr lang="en-US" dirty="0" smtClean="0"/>
              <a:t>baptism washes away our sins, i.e., forgiveness</a:t>
            </a:r>
          </a:p>
          <a:p>
            <a:pPr lvl="2"/>
            <a:r>
              <a:rPr lang="en-US" dirty="0" smtClean="0"/>
              <a:t>what about blood of Christ washing away sins? (Rev. 1:5)</a:t>
            </a:r>
          </a:p>
          <a:p>
            <a:pPr lvl="2"/>
            <a:r>
              <a:rPr lang="en-US" dirty="0" smtClean="0"/>
              <a:t>yes, and God chose to apply the saving power of Christ’s blood to those who truly believe in baptism</a:t>
            </a:r>
          </a:p>
          <a:p>
            <a:pPr lvl="1"/>
            <a:r>
              <a:rPr lang="en-US" dirty="0" smtClean="0"/>
              <a:t>calling on the name of the Lord = appealing to His promises and His power </a:t>
            </a:r>
            <a:r>
              <a:rPr lang="en-US" u="sng" dirty="0" smtClean="0"/>
              <a:t>through </a:t>
            </a:r>
            <a:r>
              <a:rPr lang="en-US" u="sng" smtClean="0"/>
              <a:t>His word</a:t>
            </a:r>
            <a:endParaRPr lang="en-US" u="sng" dirty="0" smtClean="0"/>
          </a:p>
          <a:p>
            <a:pPr lvl="1"/>
            <a:endParaRPr lang="en-US" dirty="0"/>
          </a:p>
        </p:txBody>
      </p:sp>
    </p:spTree>
    <p:extLst>
      <p:ext uri="{BB962C8B-B14F-4D97-AF65-F5344CB8AC3E}">
        <p14:creationId xmlns:p14="http://schemas.microsoft.com/office/powerpoint/2010/main" val="3023568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16:15</a:t>
            </a:r>
            <a:endParaRPr lang="en-US" dirty="0"/>
          </a:p>
        </p:txBody>
      </p:sp>
      <p:sp>
        <p:nvSpPr>
          <p:cNvPr id="3" name="Content Placeholder 2"/>
          <p:cNvSpPr>
            <a:spLocks noGrp="1"/>
          </p:cNvSpPr>
          <p:nvPr>
            <p:ph idx="1"/>
          </p:nvPr>
        </p:nvSpPr>
        <p:spPr/>
        <p:txBody>
          <a:bodyPr/>
          <a:lstStyle/>
          <a:p>
            <a:pPr marL="118872" indent="0" algn="just">
              <a:buNone/>
            </a:pPr>
            <a:r>
              <a:rPr lang="en-US" sz="2400" b="1" baseline="30000" dirty="0"/>
              <a:t>14</a:t>
            </a:r>
            <a:r>
              <a:rPr lang="en-US" sz="2400" dirty="0"/>
              <a:t> Now a certain woman named Lydia heard us. She was a seller of purple from the city of Thyatira, who worshiped God. The Lord opened her heart to heed the things spoken by Paul. </a:t>
            </a:r>
            <a:r>
              <a:rPr lang="en-US" sz="2400" b="1" baseline="30000" dirty="0"/>
              <a:t>15</a:t>
            </a:r>
            <a:r>
              <a:rPr lang="en-US" sz="2400" dirty="0"/>
              <a:t> And when she and her household were </a:t>
            </a:r>
            <a:r>
              <a:rPr lang="en-US" sz="2400" b="1" dirty="0"/>
              <a:t>baptized</a:t>
            </a:r>
            <a:r>
              <a:rPr lang="en-US" sz="2400" dirty="0"/>
              <a:t>, she begged us, saying, </a:t>
            </a:r>
            <a:r>
              <a:rPr lang="en-US" sz="2400" dirty="0" smtClean="0"/>
              <a:t>“If </a:t>
            </a:r>
            <a:r>
              <a:rPr lang="en-US" sz="2400" dirty="0"/>
              <a:t>you have judged me to be faithful to the Lord, come to my house and stay</a:t>
            </a:r>
            <a:r>
              <a:rPr lang="en-US" sz="2400" dirty="0" smtClean="0"/>
              <a:t>.” </a:t>
            </a:r>
            <a:r>
              <a:rPr lang="en-US" sz="2400" dirty="0"/>
              <a:t>So she persuaded us</a:t>
            </a:r>
            <a:r>
              <a:rPr lang="en-US" sz="2400" dirty="0" smtClean="0"/>
              <a:t>.</a:t>
            </a:r>
            <a:endParaRPr lang="en-US" sz="2400" dirty="0"/>
          </a:p>
        </p:txBody>
      </p:sp>
    </p:spTree>
    <p:extLst>
      <p:ext uri="{BB962C8B-B14F-4D97-AF65-F5344CB8AC3E}">
        <p14:creationId xmlns:p14="http://schemas.microsoft.com/office/powerpoint/2010/main" val="36291072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16:15</a:t>
            </a:r>
            <a:endParaRPr lang="en-US" dirty="0"/>
          </a:p>
        </p:txBody>
      </p:sp>
      <p:sp>
        <p:nvSpPr>
          <p:cNvPr id="3" name="Content Placeholder 2"/>
          <p:cNvSpPr>
            <a:spLocks noGrp="1"/>
          </p:cNvSpPr>
          <p:nvPr>
            <p:ph idx="1"/>
          </p:nvPr>
        </p:nvSpPr>
        <p:spPr/>
        <p:txBody>
          <a:bodyPr/>
          <a:lstStyle/>
          <a:p>
            <a:r>
              <a:rPr lang="en-US" dirty="0"/>
              <a:t>what do we learn?</a:t>
            </a:r>
          </a:p>
          <a:p>
            <a:pPr lvl="1"/>
            <a:r>
              <a:rPr lang="en-US" dirty="0"/>
              <a:t>the transition point for Lydia and her family in this account is described as when they were </a:t>
            </a:r>
            <a:r>
              <a:rPr lang="en-US" b="1" dirty="0"/>
              <a:t>baptized</a:t>
            </a:r>
          </a:p>
          <a:p>
            <a:r>
              <a:rPr lang="en-US" dirty="0" smtClean="0"/>
              <a:t>but what about passages where it only says that people believed? (Acts 11:21; 13:48; 14:1)</a:t>
            </a:r>
          </a:p>
          <a:p>
            <a:pPr lvl="1"/>
            <a:r>
              <a:rPr lang="en-US" dirty="0" smtClean="0"/>
              <a:t>why does it have to be either/or? harmonize the accounts, don’t pit them against each other</a:t>
            </a:r>
          </a:p>
          <a:p>
            <a:pPr lvl="1"/>
            <a:r>
              <a:rPr lang="en-US" dirty="0" smtClean="0"/>
              <a:t>those who were baptized always believed, and those who truly believed were always baptized</a:t>
            </a:r>
            <a:endParaRPr lang="en-US" dirty="0"/>
          </a:p>
        </p:txBody>
      </p:sp>
    </p:spTree>
    <p:extLst>
      <p:ext uri="{BB962C8B-B14F-4D97-AF65-F5344CB8AC3E}">
        <p14:creationId xmlns:p14="http://schemas.microsoft.com/office/powerpoint/2010/main" val="2000154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16:33</a:t>
            </a:r>
            <a:endParaRPr lang="en-US" dirty="0"/>
          </a:p>
        </p:txBody>
      </p:sp>
      <p:sp>
        <p:nvSpPr>
          <p:cNvPr id="3" name="Content Placeholder 2"/>
          <p:cNvSpPr>
            <a:spLocks noGrp="1"/>
          </p:cNvSpPr>
          <p:nvPr>
            <p:ph idx="1"/>
          </p:nvPr>
        </p:nvSpPr>
        <p:spPr/>
        <p:txBody>
          <a:bodyPr>
            <a:noAutofit/>
          </a:bodyPr>
          <a:lstStyle/>
          <a:p>
            <a:pPr marL="118872" indent="0" algn="just">
              <a:buNone/>
            </a:pPr>
            <a:r>
              <a:rPr lang="en-US" sz="2400" b="1" baseline="30000" dirty="0" smtClean="0"/>
              <a:t>25</a:t>
            </a:r>
            <a:r>
              <a:rPr lang="en-US" sz="2400" dirty="0" smtClean="0"/>
              <a:t> </a:t>
            </a:r>
            <a:r>
              <a:rPr lang="en-US" sz="2400" dirty="0"/>
              <a:t>But at midnight Paul and Silas were praying and singing hymns to God, and the prisoners were listening to them. </a:t>
            </a:r>
            <a:r>
              <a:rPr lang="en-US" sz="2400" b="1" baseline="30000" dirty="0"/>
              <a:t>26</a:t>
            </a:r>
            <a:r>
              <a:rPr lang="en-US" sz="2400" dirty="0"/>
              <a:t> Suddenly there was a great earthquake, so that the foundations of the prison were shaken; and immediately all the doors were opened and everyone's chains were loosed. </a:t>
            </a:r>
            <a:r>
              <a:rPr lang="en-US" sz="2400" b="1" baseline="30000" dirty="0"/>
              <a:t>27</a:t>
            </a:r>
            <a:r>
              <a:rPr lang="en-US" sz="2400" dirty="0"/>
              <a:t> And the keeper of the prison, awaking from sleep and seeing the prison doors open, supposing the prisoners had fled, drew his sword and was about to kill himself. </a:t>
            </a:r>
            <a:r>
              <a:rPr lang="en-US" sz="2400" b="1" baseline="30000" dirty="0"/>
              <a:t>28</a:t>
            </a:r>
            <a:r>
              <a:rPr lang="en-US" sz="2400" dirty="0"/>
              <a:t> But Paul called with a loud voice, saying, </a:t>
            </a:r>
            <a:r>
              <a:rPr lang="en-US" sz="2400" dirty="0" smtClean="0"/>
              <a:t>“Do </a:t>
            </a:r>
            <a:r>
              <a:rPr lang="en-US" sz="2400" dirty="0"/>
              <a:t>yourself no harm, for we are all here</a:t>
            </a:r>
            <a:r>
              <a:rPr lang="en-US" sz="2400" dirty="0" smtClean="0"/>
              <a:t>.” </a:t>
            </a:r>
            <a:r>
              <a:rPr lang="en-US" sz="2400" b="1" baseline="30000" dirty="0"/>
              <a:t>29</a:t>
            </a:r>
            <a:r>
              <a:rPr lang="en-US" sz="2400" dirty="0"/>
              <a:t> Then he called for a light, ran in, and fell down trembling before Paul and Silas. </a:t>
            </a:r>
            <a:r>
              <a:rPr lang="en-US" sz="2400" b="1" baseline="30000" dirty="0"/>
              <a:t>30</a:t>
            </a:r>
            <a:r>
              <a:rPr lang="en-US" sz="2400" dirty="0"/>
              <a:t> And he brought them out and said, </a:t>
            </a:r>
            <a:r>
              <a:rPr lang="en-US" sz="2400" dirty="0" smtClean="0"/>
              <a:t>“Sirs</a:t>
            </a:r>
            <a:r>
              <a:rPr lang="en-US" sz="2400" dirty="0"/>
              <a:t>, what must I do to be saved</a:t>
            </a:r>
            <a:r>
              <a:rPr lang="en-US" sz="2400" dirty="0" smtClean="0"/>
              <a:t>?”</a:t>
            </a:r>
            <a:endParaRPr lang="en-US" sz="2400" dirty="0"/>
          </a:p>
        </p:txBody>
      </p:sp>
    </p:spTree>
    <p:extLst>
      <p:ext uri="{BB962C8B-B14F-4D97-AF65-F5344CB8AC3E}">
        <p14:creationId xmlns:p14="http://schemas.microsoft.com/office/powerpoint/2010/main" val="1272843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16:33</a:t>
            </a:r>
            <a:endParaRPr lang="en-US" dirty="0"/>
          </a:p>
        </p:txBody>
      </p:sp>
      <p:sp>
        <p:nvSpPr>
          <p:cNvPr id="3" name="Content Placeholder 2"/>
          <p:cNvSpPr>
            <a:spLocks noGrp="1"/>
          </p:cNvSpPr>
          <p:nvPr>
            <p:ph idx="1"/>
          </p:nvPr>
        </p:nvSpPr>
        <p:spPr/>
        <p:txBody>
          <a:bodyPr>
            <a:noAutofit/>
          </a:bodyPr>
          <a:lstStyle/>
          <a:p>
            <a:pPr marL="118872" indent="0" algn="just">
              <a:buNone/>
            </a:pPr>
            <a:r>
              <a:rPr lang="en-US" sz="2400" b="1" baseline="30000" dirty="0"/>
              <a:t>31</a:t>
            </a:r>
            <a:r>
              <a:rPr lang="en-US" sz="2400" dirty="0"/>
              <a:t> So they said, “Believe on the Lord Jesus Christ, and you will be saved, you and your household.” </a:t>
            </a:r>
            <a:r>
              <a:rPr lang="en-US" sz="2400" b="1" baseline="30000" dirty="0"/>
              <a:t>32</a:t>
            </a:r>
            <a:r>
              <a:rPr lang="en-US" sz="2400" dirty="0"/>
              <a:t> Then they spoke the word of the Lord to him and to all who were in his house. </a:t>
            </a:r>
            <a:r>
              <a:rPr lang="en-US" sz="2400" b="1" baseline="30000" dirty="0"/>
              <a:t>33</a:t>
            </a:r>
            <a:r>
              <a:rPr lang="en-US" sz="2400" dirty="0"/>
              <a:t> And he took them the same hour of the night and washed their stripes. And immediately he and all his family were </a:t>
            </a:r>
            <a:r>
              <a:rPr lang="en-US" sz="2400" b="1" dirty="0"/>
              <a:t>baptized</a:t>
            </a:r>
            <a:r>
              <a:rPr lang="en-US" sz="2400" dirty="0"/>
              <a:t>. </a:t>
            </a:r>
            <a:r>
              <a:rPr lang="en-US" sz="2400" b="1" baseline="30000" dirty="0"/>
              <a:t>34</a:t>
            </a:r>
            <a:r>
              <a:rPr lang="en-US" sz="2400" dirty="0"/>
              <a:t> Now when he had brought them into his house, he set food before them; and he rejoiced, having believed in God with all his household.</a:t>
            </a:r>
          </a:p>
        </p:txBody>
      </p:sp>
    </p:spTree>
    <p:extLst>
      <p:ext uri="{BB962C8B-B14F-4D97-AF65-F5344CB8AC3E}">
        <p14:creationId xmlns:p14="http://schemas.microsoft.com/office/powerpoint/2010/main" val="8583195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16:33</a:t>
            </a:r>
            <a:endParaRPr lang="en-US" dirty="0"/>
          </a:p>
        </p:txBody>
      </p:sp>
      <p:sp>
        <p:nvSpPr>
          <p:cNvPr id="3" name="Content Placeholder 2"/>
          <p:cNvSpPr>
            <a:spLocks noGrp="1"/>
          </p:cNvSpPr>
          <p:nvPr>
            <p:ph idx="1"/>
          </p:nvPr>
        </p:nvSpPr>
        <p:spPr/>
        <p:txBody>
          <a:bodyPr/>
          <a:lstStyle/>
          <a:p>
            <a:r>
              <a:rPr lang="en-US" dirty="0" smtClean="0"/>
              <a:t>what do we learn?</a:t>
            </a:r>
          </a:p>
          <a:p>
            <a:pPr lvl="1"/>
            <a:r>
              <a:rPr lang="en-US" dirty="0" smtClean="0"/>
              <a:t>the question is asked again – “what must I do?”</a:t>
            </a:r>
          </a:p>
          <a:p>
            <a:pPr lvl="1"/>
            <a:r>
              <a:rPr lang="en-US" dirty="0" smtClean="0"/>
              <a:t>however, is the answer here different?</a:t>
            </a:r>
          </a:p>
          <a:p>
            <a:pPr lvl="2"/>
            <a:r>
              <a:rPr lang="en-US" dirty="0" smtClean="0"/>
              <a:t>“</a:t>
            </a:r>
            <a:r>
              <a:rPr lang="en-US" dirty="0"/>
              <a:t>Believe on the Lord Jesus Christ, and you will be saved, you and your </a:t>
            </a:r>
            <a:r>
              <a:rPr lang="en-US" dirty="0" smtClean="0"/>
              <a:t>household.” (16:31)</a:t>
            </a:r>
          </a:p>
          <a:p>
            <a:pPr lvl="2"/>
            <a:r>
              <a:rPr lang="en-US" dirty="0" smtClean="0"/>
              <a:t>“Repent</a:t>
            </a:r>
            <a:r>
              <a:rPr lang="en-US" dirty="0"/>
              <a:t>, and let every one of you be baptized in the name of Jesus Christ for the remission of </a:t>
            </a:r>
            <a:r>
              <a:rPr lang="en-US" dirty="0" smtClean="0"/>
              <a:t>sins…” (2:38)</a:t>
            </a:r>
          </a:p>
          <a:p>
            <a:pPr lvl="2"/>
            <a:r>
              <a:rPr lang="en-US" dirty="0" smtClean="0"/>
              <a:t>keep in mind, harmonize (1 Cor. 4:17)</a:t>
            </a:r>
          </a:p>
          <a:p>
            <a:pPr lvl="1"/>
            <a:r>
              <a:rPr lang="en-US" dirty="0" smtClean="0"/>
              <a:t>were told to believe (v.31) and did believe (v.34), but what did they </a:t>
            </a:r>
            <a:r>
              <a:rPr lang="en-US" u="sng" dirty="0" smtClean="0"/>
              <a:t>do</a:t>
            </a:r>
            <a:r>
              <a:rPr lang="en-US" dirty="0" smtClean="0"/>
              <a:t>? – they were </a:t>
            </a:r>
            <a:r>
              <a:rPr lang="en-US" b="1" dirty="0" smtClean="0"/>
              <a:t>baptized</a:t>
            </a:r>
            <a:r>
              <a:rPr lang="en-US" dirty="0" smtClean="0"/>
              <a:t> (v.33)</a:t>
            </a:r>
            <a:endParaRPr lang="en-US" dirty="0"/>
          </a:p>
        </p:txBody>
      </p:sp>
    </p:spTree>
    <p:extLst>
      <p:ext uri="{BB962C8B-B14F-4D97-AF65-F5344CB8AC3E}">
        <p14:creationId xmlns:p14="http://schemas.microsoft.com/office/powerpoint/2010/main" val="3426257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18:8</a:t>
            </a:r>
            <a:endParaRPr lang="en-US" dirty="0"/>
          </a:p>
        </p:txBody>
      </p:sp>
      <p:sp>
        <p:nvSpPr>
          <p:cNvPr id="3" name="Content Placeholder 2"/>
          <p:cNvSpPr>
            <a:spLocks noGrp="1"/>
          </p:cNvSpPr>
          <p:nvPr>
            <p:ph idx="1"/>
          </p:nvPr>
        </p:nvSpPr>
        <p:spPr/>
        <p:txBody>
          <a:bodyPr/>
          <a:lstStyle/>
          <a:p>
            <a:pPr marL="118872" indent="0" algn="just">
              <a:buNone/>
            </a:pPr>
            <a:r>
              <a:rPr lang="en-US" sz="2400" b="1" baseline="30000" dirty="0" smtClean="0"/>
              <a:t>8</a:t>
            </a:r>
            <a:r>
              <a:rPr lang="en-US" sz="2400" dirty="0" smtClean="0"/>
              <a:t> Then </a:t>
            </a:r>
            <a:r>
              <a:rPr lang="en-US" sz="2400" dirty="0" err="1"/>
              <a:t>Crispus</a:t>
            </a:r>
            <a:r>
              <a:rPr lang="en-US" sz="2400" dirty="0"/>
              <a:t>, the ruler of the synagogue, believed on the Lord with all his household. And many of the Corinthians, hearing, believed and were </a:t>
            </a:r>
            <a:r>
              <a:rPr lang="en-US" sz="2400" b="1" dirty="0"/>
              <a:t>baptized</a:t>
            </a:r>
            <a:r>
              <a:rPr lang="en-US" sz="2400" dirty="0"/>
              <a:t>.</a:t>
            </a:r>
            <a:endParaRPr lang="en-US" sz="2400" dirty="0" smtClean="0"/>
          </a:p>
          <a:p>
            <a:r>
              <a:rPr lang="en-US" dirty="0" smtClean="0"/>
              <a:t>the pattern is clear</a:t>
            </a:r>
          </a:p>
          <a:p>
            <a:pPr lvl="1"/>
            <a:r>
              <a:rPr lang="en-US" dirty="0" smtClean="0"/>
              <a:t>gladly hearing, truly believing, and being baptized should be viewed as a single cascading action – each cannot rightly exist without the others</a:t>
            </a:r>
          </a:p>
          <a:p>
            <a:pPr lvl="1"/>
            <a:r>
              <a:rPr lang="en-US" dirty="0" smtClean="0"/>
              <a:t>to be clear, any divinely appointed action we take</a:t>
            </a:r>
            <a:r>
              <a:rPr lang="en-US" dirty="0"/>
              <a:t> in response to the </a:t>
            </a:r>
            <a:r>
              <a:rPr lang="en-US" dirty="0" smtClean="0"/>
              <a:t>gospel (hearing, believing, baptism) is relying on </a:t>
            </a:r>
            <a:r>
              <a:rPr lang="en-US" b="1" u="sng" dirty="0" smtClean="0"/>
              <a:t>God</a:t>
            </a:r>
            <a:r>
              <a:rPr lang="en-US" dirty="0" smtClean="0"/>
              <a:t> to save us (Eph. 2:8-10)</a:t>
            </a:r>
            <a:endParaRPr lang="en-US" dirty="0"/>
          </a:p>
        </p:txBody>
      </p:sp>
    </p:spTree>
    <p:extLst>
      <p:ext uri="{BB962C8B-B14F-4D97-AF65-F5344CB8AC3E}">
        <p14:creationId xmlns:p14="http://schemas.microsoft.com/office/powerpoint/2010/main" val="24612624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Acts 19:3, [4], </a:t>
            </a:r>
            <a:r>
              <a:rPr lang="en-US" dirty="0" smtClean="0"/>
              <a:t>5</a:t>
            </a:r>
            <a:endParaRPr lang="en-US" dirty="0"/>
          </a:p>
        </p:txBody>
      </p:sp>
      <p:sp>
        <p:nvSpPr>
          <p:cNvPr id="3" name="Content Placeholder 2"/>
          <p:cNvSpPr>
            <a:spLocks noGrp="1"/>
          </p:cNvSpPr>
          <p:nvPr>
            <p:ph idx="1"/>
          </p:nvPr>
        </p:nvSpPr>
        <p:spPr/>
        <p:txBody>
          <a:bodyPr>
            <a:noAutofit/>
          </a:bodyPr>
          <a:lstStyle/>
          <a:p>
            <a:pPr marL="118872" indent="0" algn="just">
              <a:lnSpc>
                <a:spcPct val="95000"/>
              </a:lnSpc>
              <a:buNone/>
            </a:pPr>
            <a:r>
              <a:rPr lang="en-US" sz="2400" b="1" baseline="30000" dirty="0"/>
              <a:t>1</a:t>
            </a:r>
            <a:r>
              <a:rPr lang="en-US" sz="2400" dirty="0"/>
              <a:t> And it happened, while Apollos was at Corinth, that Paul, having passed through the upper regions, came to Ephesus. And finding some disciples </a:t>
            </a:r>
            <a:r>
              <a:rPr lang="en-US" sz="2400" b="1" baseline="30000" dirty="0"/>
              <a:t>2</a:t>
            </a:r>
            <a:r>
              <a:rPr lang="en-US" sz="2400" dirty="0"/>
              <a:t> he said to them, </a:t>
            </a:r>
            <a:r>
              <a:rPr lang="en-US" sz="2400" dirty="0" smtClean="0"/>
              <a:t>“Did </a:t>
            </a:r>
            <a:r>
              <a:rPr lang="en-US" sz="2400" dirty="0"/>
              <a:t>you receive the Holy Spirit when you believed</a:t>
            </a:r>
            <a:r>
              <a:rPr lang="en-US" sz="2400" dirty="0" smtClean="0"/>
              <a:t>?” </a:t>
            </a:r>
            <a:r>
              <a:rPr lang="en-US" sz="2400" dirty="0"/>
              <a:t>So they said to him, </a:t>
            </a:r>
            <a:r>
              <a:rPr lang="en-US" sz="2400" dirty="0" smtClean="0"/>
              <a:t>“We </a:t>
            </a:r>
            <a:r>
              <a:rPr lang="en-US" sz="2400" dirty="0"/>
              <a:t>have not so much as heard whether there is a Holy Spirit</a:t>
            </a:r>
            <a:r>
              <a:rPr lang="en-US" sz="2400" dirty="0" smtClean="0"/>
              <a:t>.” </a:t>
            </a:r>
            <a:r>
              <a:rPr lang="en-US" sz="2400" b="1" baseline="30000" dirty="0"/>
              <a:t>3</a:t>
            </a:r>
            <a:r>
              <a:rPr lang="en-US" sz="2400" dirty="0"/>
              <a:t> And he said to them, </a:t>
            </a:r>
            <a:r>
              <a:rPr lang="en-US" sz="2400" dirty="0" smtClean="0"/>
              <a:t>“Into </a:t>
            </a:r>
            <a:r>
              <a:rPr lang="en-US" sz="2400" dirty="0"/>
              <a:t>what then were you </a:t>
            </a:r>
            <a:r>
              <a:rPr lang="en-US" sz="2400" b="1" dirty="0"/>
              <a:t>baptized</a:t>
            </a:r>
            <a:r>
              <a:rPr lang="en-US" sz="2400" dirty="0" smtClean="0"/>
              <a:t>?” </a:t>
            </a:r>
            <a:r>
              <a:rPr lang="en-US" sz="2400" dirty="0"/>
              <a:t>So they said, </a:t>
            </a:r>
            <a:r>
              <a:rPr lang="en-US" sz="2400" dirty="0" smtClean="0"/>
              <a:t>“Into </a:t>
            </a:r>
            <a:r>
              <a:rPr lang="en-US" sz="2400" dirty="0"/>
              <a:t>John's </a:t>
            </a:r>
            <a:r>
              <a:rPr lang="en-US" sz="2400" b="1" dirty="0"/>
              <a:t>baptism</a:t>
            </a:r>
            <a:r>
              <a:rPr lang="en-US" sz="2400" dirty="0" smtClean="0"/>
              <a:t>.” </a:t>
            </a:r>
            <a:r>
              <a:rPr lang="en-US" sz="2400" b="1" baseline="30000" dirty="0"/>
              <a:t>4</a:t>
            </a:r>
            <a:r>
              <a:rPr lang="en-US" sz="2400" dirty="0"/>
              <a:t> Then Paul said, </a:t>
            </a:r>
            <a:r>
              <a:rPr lang="en-US" sz="2400" dirty="0" smtClean="0"/>
              <a:t>“John </a:t>
            </a:r>
            <a:r>
              <a:rPr lang="en-US" sz="2400" dirty="0"/>
              <a:t>indeed baptized with a </a:t>
            </a:r>
            <a:r>
              <a:rPr lang="en-US" sz="2400" b="1" dirty="0"/>
              <a:t>baptism</a:t>
            </a:r>
            <a:r>
              <a:rPr lang="en-US" sz="2400" dirty="0"/>
              <a:t> of repentance, saying to the people that they should believe on Him who would come after him, that is, on Christ Jesus</a:t>
            </a:r>
            <a:r>
              <a:rPr lang="en-US" sz="2400" dirty="0" smtClean="0"/>
              <a:t>.” </a:t>
            </a:r>
            <a:r>
              <a:rPr lang="en-US" sz="2400" b="1" baseline="30000" dirty="0"/>
              <a:t>5</a:t>
            </a:r>
            <a:r>
              <a:rPr lang="en-US" sz="2400" dirty="0"/>
              <a:t> When they heard this, they were </a:t>
            </a:r>
            <a:r>
              <a:rPr lang="en-US" sz="2400" b="1" dirty="0"/>
              <a:t>baptized</a:t>
            </a:r>
            <a:r>
              <a:rPr lang="en-US" sz="2400" dirty="0"/>
              <a:t> in the name of the Lord Jesus. </a:t>
            </a:r>
            <a:r>
              <a:rPr lang="en-US" sz="2400" b="1" baseline="30000" dirty="0"/>
              <a:t>6</a:t>
            </a:r>
            <a:r>
              <a:rPr lang="en-US" sz="2400" dirty="0"/>
              <a:t> And when Paul had laid hands on them, the Holy Spirit came upon them, and they spoke with tongues and prophesied</a:t>
            </a:r>
            <a:r>
              <a:rPr lang="en-US" sz="2400" dirty="0" smtClean="0"/>
              <a:t>.</a:t>
            </a:r>
            <a:endParaRPr lang="en-US" sz="2400" dirty="0"/>
          </a:p>
        </p:txBody>
      </p:sp>
    </p:spTree>
    <p:extLst>
      <p:ext uri="{BB962C8B-B14F-4D97-AF65-F5344CB8AC3E}">
        <p14:creationId xmlns:p14="http://schemas.microsoft.com/office/powerpoint/2010/main" val="3765309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Assertion</a:t>
            </a:r>
            <a:endParaRPr lang="en-US" dirty="0"/>
          </a:p>
        </p:txBody>
      </p:sp>
      <p:sp>
        <p:nvSpPr>
          <p:cNvPr id="3" name="Content Placeholder 2"/>
          <p:cNvSpPr>
            <a:spLocks noGrp="1"/>
          </p:cNvSpPr>
          <p:nvPr>
            <p:ph idx="1"/>
          </p:nvPr>
        </p:nvSpPr>
        <p:spPr/>
        <p:txBody>
          <a:bodyPr/>
          <a:lstStyle/>
          <a:p>
            <a:pPr marL="118872" indent="0" algn="ctr">
              <a:buNone/>
            </a:pPr>
            <a:endParaRPr lang="en-US" i="1" dirty="0" smtClean="0"/>
          </a:p>
          <a:p>
            <a:pPr marL="118872" indent="0" algn="ctr">
              <a:buNone/>
            </a:pPr>
            <a:r>
              <a:rPr lang="en-US" i="1" dirty="0" smtClean="0"/>
              <a:t>considering </a:t>
            </a:r>
            <a:r>
              <a:rPr lang="en-US" i="1" dirty="0"/>
              <a:t>the totality of </a:t>
            </a:r>
            <a:r>
              <a:rPr lang="en-US" i="1" dirty="0" smtClean="0"/>
              <a:t>Scripture</a:t>
            </a:r>
            <a:endParaRPr lang="en-US" dirty="0" smtClean="0"/>
          </a:p>
          <a:p>
            <a:pPr marL="118872" indent="0" algn="ctr">
              <a:buNone/>
            </a:pPr>
            <a:r>
              <a:rPr lang="en-US" b="1" dirty="0" smtClean="0"/>
              <a:t>baptism (immersion </a:t>
            </a:r>
            <a:r>
              <a:rPr lang="en-US" b="1" dirty="0"/>
              <a:t>in </a:t>
            </a:r>
            <a:r>
              <a:rPr lang="en-US" b="1" dirty="0" smtClean="0"/>
              <a:t>water)</a:t>
            </a:r>
          </a:p>
          <a:p>
            <a:pPr marL="118872" indent="0" algn="ctr">
              <a:buNone/>
            </a:pPr>
            <a:r>
              <a:rPr lang="en-US" b="1" dirty="0" smtClean="0"/>
              <a:t>is the act of faithful obedience</a:t>
            </a:r>
          </a:p>
          <a:p>
            <a:pPr marL="118872" indent="0" algn="ctr">
              <a:buNone/>
            </a:pPr>
            <a:r>
              <a:rPr lang="en-US" b="1" dirty="0" smtClean="0"/>
              <a:t>where God fulfills His promise</a:t>
            </a:r>
          </a:p>
          <a:p>
            <a:pPr marL="118872" indent="0" algn="ctr">
              <a:buNone/>
            </a:pPr>
            <a:r>
              <a:rPr lang="en-US" b="1" dirty="0" smtClean="0"/>
              <a:t>to cleanse us from our sins</a:t>
            </a:r>
            <a:endParaRPr lang="en-US" b="1" dirty="0"/>
          </a:p>
        </p:txBody>
      </p:sp>
    </p:spTree>
    <p:extLst>
      <p:ext uri="{BB962C8B-B14F-4D97-AF65-F5344CB8AC3E}">
        <p14:creationId xmlns:p14="http://schemas.microsoft.com/office/powerpoint/2010/main" val="12456311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Acts 19:3, [4], 5</a:t>
            </a:r>
          </a:p>
        </p:txBody>
      </p:sp>
      <p:sp>
        <p:nvSpPr>
          <p:cNvPr id="3" name="Content Placeholder 2"/>
          <p:cNvSpPr>
            <a:spLocks noGrp="1"/>
          </p:cNvSpPr>
          <p:nvPr>
            <p:ph idx="1"/>
          </p:nvPr>
        </p:nvSpPr>
        <p:spPr/>
        <p:txBody>
          <a:bodyPr/>
          <a:lstStyle/>
          <a:p>
            <a:r>
              <a:rPr lang="en-US" dirty="0" smtClean="0"/>
              <a:t>what do we learn?</a:t>
            </a:r>
          </a:p>
          <a:p>
            <a:pPr lvl="1"/>
            <a:r>
              <a:rPr lang="en-US" dirty="0" smtClean="0"/>
              <a:t>again, baptism in the name of the Lord is not baptism in the Holy Spirit or receiving miraculous gifts of the Holy Spirit – it is in water (Acts 10:47)</a:t>
            </a:r>
          </a:p>
          <a:p>
            <a:pPr lvl="2"/>
            <a:r>
              <a:rPr lang="en-US" dirty="0" smtClean="0"/>
              <a:t>baptized in the name of the Lord (v.5), </a:t>
            </a:r>
            <a:r>
              <a:rPr lang="en-US" b="1" dirty="0" smtClean="0"/>
              <a:t>then</a:t>
            </a:r>
            <a:r>
              <a:rPr lang="en-US" dirty="0" smtClean="0"/>
              <a:t> received the Holy Spirit by the laying on of hands of an apostle (v.6)</a:t>
            </a:r>
          </a:p>
          <a:p>
            <a:pPr lvl="1"/>
            <a:r>
              <a:rPr lang="en-US" dirty="0" smtClean="0"/>
              <a:t>the motive for one’s baptism is important</a:t>
            </a:r>
          </a:p>
          <a:p>
            <a:pPr lvl="2"/>
            <a:r>
              <a:rPr lang="en-US" dirty="0" smtClean="0"/>
              <a:t>John’s baptism pointed to Christ, not for salvation</a:t>
            </a:r>
          </a:p>
          <a:p>
            <a:pPr lvl="2"/>
            <a:r>
              <a:rPr lang="en-US" dirty="0" smtClean="0"/>
              <a:t>denominational baptism not for salvation either</a:t>
            </a:r>
          </a:p>
          <a:p>
            <a:pPr lvl="2"/>
            <a:r>
              <a:rPr lang="en-US" dirty="0" smtClean="0"/>
              <a:t>in both cases, needed baptism into Christ (Gal. 3:26-27)</a:t>
            </a:r>
            <a:endParaRPr lang="en-US" dirty="0"/>
          </a:p>
        </p:txBody>
      </p:sp>
    </p:spTree>
    <p:extLst>
      <p:ext uri="{BB962C8B-B14F-4D97-AF65-F5344CB8AC3E}">
        <p14:creationId xmlns:p14="http://schemas.microsoft.com/office/powerpoint/2010/main" val="14954920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Baptism in the Epistles</a:t>
            </a:r>
            <a:endParaRPr lang="en-US" dirty="0"/>
          </a:p>
        </p:txBody>
      </p:sp>
      <p:sp>
        <p:nvSpPr>
          <p:cNvPr id="4" name="Subtitle 3"/>
          <p:cNvSpPr>
            <a:spLocks noGrp="1"/>
          </p:cNvSpPr>
          <p:nvPr>
            <p:ph type="subTitle" idx="1"/>
          </p:nvPr>
        </p:nvSpPr>
        <p:spPr/>
        <p:txBody>
          <a:bodyPr/>
          <a:lstStyle/>
          <a:p>
            <a:r>
              <a:rPr lang="en-US" dirty="0" smtClean="0"/>
              <a:t>a comprehensive study of baptism in the New Testament</a:t>
            </a:r>
            <a:endParaRPr lang="en-US" dirty="0"/>
          </a:p>
        </p:txBody>
      </p:sp>
    </p:spTree>
    <p:extLst>
      <p:ext uri="{BB962C8B-B14F-4D97-AF65-F5344CB8AC3E}">
        <p14:creationId xmlns:p14="http://schemas.microsoft.com/office/powerpoint/2010/main" val="12661414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whereas Acts teaches us through examples how to be saved, the epistles teach us how to be one of the saved</a:t>
            </a:r>
          </a:p>
          <a:p>
            <a:pPr lvl="1"/>
            <a:r>
              <a:rPr lang="en-US" dirty="0" smtClean="0"/>
              <a:t>no longer need to instruct church how to become Christians, rather what is expected next</a:t>
            </a:r>
          </a:p>
          <a:p>
            <a:pPr lvl="1"/>
            <a:r>
              <a:rPr lang="en-US" dirty="0" smtClean="0"/>
              <a:t>obeying the gospel is discussed, but either in past tense or as a doctrine to be affirmed</a:t>
            </a:r>
          </a:p>
          <a:p>
            <a:r>
              <a:rPr lang="en-US" dirty="0" smtClean="0"/>
              <a:t>with this in mind, the epistles affirm and agree with Acts on the necessity of baptism</a:t>
            </a:r>
            <a:endParaRPr lang="en-US" dirty="0"/>
          </a:p>
        </p:txBody>
      </p:sp>
    </p:spTree>
    <p:extLst>
      <p:ext uri="{BB962C8B-B14F-4D97-AF65-F5344CB8AC3E}">
        <p14:creationId xmlns:p14="http://schemas.microsoft.com/office/powerpoint/2010/main" val="8784529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Role of Baptism in the Epistles?</a:t>
            </a:r>
            <a:endParaRPr lang="en-US" dirty="0"/>
          </a:p>
        </p:txBody>
      </p:sp>
      <p:sp>
        <p:nvSpPr>
          <p:cNvPr id="6" name="Content Placeholder 5"/>
          <p:cNvSpPr>
            <a:spLocks noGrp="1"/>
          </p:cNvSpPr>
          <p:nvPr>
            <p:ph idx="1"/>
          </p:nvPr>
        </p:nvSpPr>
        <p:spPr>
          <a:xfrm>
            <a:off x="457200" y="1775191"/>
            <a:ext cx="8229600" cy="4625609"/>
          </a:xfrm>
        </p:spPr>
        <p:txBody>
          <a:bodyPr>
            <a:normAutofit lnSpcReduction="10000"/>
          </a:bodyPr>
          <a:lstStyle/>
          <a:p>
            <a:r>
              <a:rPr lang="en-US" dirty="0" smtClean="0"/>
              <a:t>if salvation is by faith, separate from baptism:</a:t>
            </a:r>
          </a:p>
          <a:p>
            <a:pPr lvl="1"/>
            <a:r>
              <a:rPr lang="en-US" dirty="0" smtClean="0"/>
              <a:t>there should be some Christians in the epistles that have not been baptized</a:t>
            </a:r>
            <a:endParaRPr lang="en-US" dirty="0"/>
          </a:p>
          <a:p>
            <a:pPr lvl="1"/>
            <a:r>
              <a:rPr lang="en-US" dirty="0" smtClean="0"/>
              <a:t>there should be instructions to Christians in the epistles about being baptized</a:t>
            </a:r>
          </a:p>
          <a:p>
            <a:r>
              <a:rPr lang="en-US" dirty="0" smtClean="0"/>
              <a:t>instead, we find no Christians needing to be baptized or instructed to be baptized</a:t>
            </a:r>
          </a:p>
          <a:p>
            <a:pPr lvl="1"/>
            <a:r>
              <a:rPr lang="en-US" dirty="0" smtClean="0"/>
              <a:t>many distinctions among Christians (all equal), but baptism not one of them (Gal. </a:t>
            </a:r>
            <a:r>
              <a:rPr lang="en-US" smtClean="0"/>
              <a:t>3:26-29)</a:t>
            </a:r>
            <a:endParaRPr lang="en-US" dirty="0" smtClean="0"/>
          </a:p>
          <a:p>
            <a:pPr lvl="1"/>
            <a:r>
              <a:rPr lang="en-US" dirty="0" smtClean="0"/>
              <a:t>individual’s baptism always spoken of past tense</a:t>
            </a:r>
            <a:endParaRPr lang="en-US" dirty="0"/>
          </a:p>
        </p:txBody>
      </p:sp>
    </p:spTree>
    <p:extLst>
      <p:ext uri="{BB962C8B-B14F-4D97-AF65-F5344CB8AC3E}">
        <p14:creationId xmlns:p14="http://schemas.microsoft.com/office/powerpoint/2010/main" val="10398994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 6:3-4</a:t>
            </a:r>
            <a:endParaRPr lang="en-US" dirty="0"/>
          </a:p>
        </p:txBody>
      </p:sp>
      <p:sp>
        <p:nvSpPr>
          <p:cNvPr id="3" name="Content Placeholder 2"/>
          <p:cNvSpPr>
            <a:spLocks noGrp="1"/>
          </p:cNvSpPr>
          <p:nvPr>
            <p:ph idx="1"/>
          </p:nvPr>
        </p:nvSpPr>
        <p:spPr/>
        <p:txBody>
          <a:bodyPr>
            <a:normAutofit/>
          </a:bodyPr>
          <a:lstStyle/>
          <a:p>
            <a:pPr marL="118872" indent="0" algn="just">
              <a:buNone/>
            </a:pPr>
            <a:r>
              <a:rPr lang="en-US" sz="2400" b="1" baseline="30000" dirty="0"/>
              <a:t>1</a:t>
            </a:r>
            <a:r>
              <a:rPr lang="en-US" sz="2400" dirty="0"/>
              <a:t> What shall we say then? Shall we continue in sin that grace may abound? </a:t>
            </a:r>
            <a:r>
              <a:rPr lang="en-US" sz="2400" b="1" baseline="30000" dirty="0"/>
              <a:t>2</a:t>
            </a:r>
            <a:r>
              <a:rPr lang="en-US" sz="2400" dirty="0"/>
              <a:t> Certainly not! How shall we who died to sin live any longer in it? </a:t>
            </a:r>
            <a:r>
              <a:rPr lang="en-US" sz="2400" b="1" baseline="30000" dirty="0"/>
              <a:t>3</a:t>
            </a:r>
            <a:r>
              <a:rPr lang="en-US" sz="2400" dirty="0"/>
              <a:t> Or do you not know that as many of us as were </a:t>
            </a:r>
            <a:r>
              <a:rPr lang="en-US" sz="2400" b="1" dirty="0"/>
              <a:t>baptized</a:t>
            </a:r>
            <a:r>
              <a:rPr lang="en-US" sz="2400" dirty="0"/>
              <a:t> into Christ Jesus were </a:t>
            </a:r>
            <a:r>
              <a:rPr lang="en-US" sz="2400" b="1" dirty="0"/>
              <a:t>baptized</a:t>
            </a:r>
            <a:r>
              <a:rPr lang="en-US" sz="2400" dirty="0"/>
              <a:t> into His death? </a:t>
            </a:r>
            <a:r>
              <a:rPr lang="en-US" sz="2400" b="1" baseline="30000" dirty="0"/>
              <a:t>4</a:t>
            </a:r>
            <a:r>
              <a:rPr lang="en-US" sz="2400" dirty="0"/>
              <a:t> Therefore we were buried with Him through </a:t>
            </a:r>
            <a:r>
              <a:rPr lang="en-US" sz="2400" b="1" dirty="0"/>
              <a:t>baptism</a:t>
            </a:r>
            <a:r>
              <a:rPr lang="en-US" sz="2400" dirty="0"/>
              <a:t> into death, that just as Christ was raised from the dead by the glory of the Father, even so we also should walk in newness of life. </a:t>
            </a:r>
            <a:r>
              <a:rPr lang="en-US" sz="2400" b="1" baseline="30000" dirty="0"/>
              <a:t>5</a:t>
            </a:r>
            <a:r>
              <a:rPr lang="en-US" sz="2400" dirty="0"/>
              <a:t> For if we have been united together in the likeness of His death, certainly we also shall be in the likeness of His resurrection, </a:t>
            </a:r>
            <a:r>
              <a:rPr lang="en-US" sz="2400" b="1" baseline="30000" dirty="0"/>
              <a:t>6</a:t>
            </a:r>
            <a:r>
              <a:rPr lang="en-US" sz="2400" dirty="0"/>
              <a:t> knowing this, that our old man was crucified with Him, that the body of sin might be done away with, that we should no longer be slaves of </a:t>
            </a:r>
            <a:r>
              <a:rPr lang="en-US" sz="2400" dirty="0" smtClean="0"/>
              <a:t>sin.</a:t>
            </a:r>
            <a:endParaRPr lang="en-US" sz="2400" dirty="0"/>
          </a:p>
        </p:txBody>
      </p:sp>
    </p:spTree>
    <p:extLst>
      <p:ext uri="{BB962C8B-B14F-4D97-AF65-F5344CB8AC3E}">
        <p14:creationId xmlns:p14="http://schemas.microsoft.com/office/powerpoint/2010/main" val="35879768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 6:3-4</a:t>
            </a:r>
            <a:endParaRPr lang="en-US" dirty="0"/>
          </a:p>
        </p:txBody>
      </p:sp>
      <p:sp>
        <p:nvSpPr>
          <p:cNvPr id="3" name="Content Placeholder 2"/>
          <p:cNvSpPr>
            <a:spLocks noGrp="1"/>
          </p:cNvSpPr>
          <p:nvPr>
            <p:ph idx="1"/>
          </p:nvPr>
        </p:nvSpPr>
        <p:spPr/>
        <p:txBody>
          <a:bodyPr/>
          <a:lstStyle/>
          <a:p>
            <a:r>
              <a:rPr lang="en-US" dirty="0" smtClean="0"/>
              <a:t>what do we learn?</a:t>
            </a:r>
          </a:p>
          <a:p>
            <a:pPr lvl="1"/>
            <a:r>
              <a:rPr lang="en-US" dirty="0" smtClean="0"/>
              <a:t>it is in baptism where we come in contact with His death, i.e. His blood (Rom. 5:8-9)</a:t>
            </a:r>
          </a:p>
          <a:p>
            <a:pPr lvl="1"/>
            <a:r>
              <a:rPr lang="en-US" dirty="0" smtClean="0"/>
              <a:t>baptism is likeness of Christ’s death, resurrection</a:t>
            </a:r>
          </a:p>
          <a:p>
            <a:pPr lvl="2"/>
            <a:r>
              <a:rPr lang="en-US" dirty="0" smtClean="0"/>
              <a:t>Christ died </a:t>
            </a:r>
            <a:r>
              <a:rPr lang="en-US" dirty="0" smtClean="0">
                <a:sym typeface="Wingdings" panose="05000000000000000000" pitchFamily="2" charset="2"/>
              </a:rPr>
              <a:t> we are dead in sin</a:t>
            </a:r>
          </a:p>
          <a:p>
            <a:pPr lvl="2"/>
            <a:r>
              <a:rPr lang="en-US" dirty="0" smtClean="0">
                <a:sym typeface="Wingdings" panose="05000000000000000000" pitchFamily="2" charset="2"/>
              </a:rPr>
              <a:t>He was buried  we are immersed in water</a:t>
            </a:r>
          </a:p>
          <a:p>
            <a:pPr lvl="2"/>
            <a:r>
              <a:rPr lang="en-US" dirty="0" smtClean="0">
                <a:sym typeface="Wingdings" panose="05000000000000000000" pitchFamily="2" charset="2"/>
              </a:rPr>
              <a:t>He rose alive  we rise a new creature, alive in Christ</a:t>
            </a:r>
          </a:p>
          <a:p>
            <a:pPr lvl="1"/>
            <a:r>
              <a:rPr lang="en-US" dirty="0" smtClean="0">
                <a:sym typeface="Wingdings" panose="05000000000000000000" pitchFamily="2" charset="2"/>
              </a:rPr>
              <a:t>do you bury one who is alive or dead?</a:t>
            </a:r>
          </a:p>
          <a:p>
            <a:pPr lvl="2"/>
            <a:r>
              <a:rPr lang="en-US" dirty="0" smtClean="0">
                <a:sym typeface="Wingdings" panose="05000000000000000000" pitchFamily="2" charset="2"/>
              </a:rPr>
              <a:t>yet why do so many believe that they are spiritually alive before they are buried in water baptism?</a:t>
            </a:r>
          </a:p>
        </p:txBody>
      </p:sp>
    </p:spTree>
    <p:extLst>
      <p:ext uri="{BB962C8B-B14F-4D97-AF65-F5344CB8AC3E}">
        <p14:creationId xmlns:p14="http://schemas.microsoft.com/office/powerpoint/2010/main" val="19177984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1 Cor. </a:t>
            </a:r>
            <a:r>
              <a:rPr lang="en-US" u="sng" dirty="0" smtClean="0"/>
              <a:t>1:13-17</a:t>
            </a:r>
            <a:r>
              <a:rPr lang="en-US" dirty="0" smtClean="0"/>
              <a:t>; 12:13; 15:29</a:t>
            </a:r>
            <a:endParaRPr lang="en-US" dirty="0"/>
          </a:p>
        </p:txBody>
      </p:sp>
      <p:sp>
        <p:nvSpPr>
          <p:cNvPr id="3" name="Content Placeholder 2"/>
          <p:cNvSpPr>
            <a:spLocks noGrp="1"/>
          </p:cNvSpPr>
          <p:nvPr>
            <p:ph idx="1"/>
          </p:nvPr>
        </p:nvSpPr>
        <p:spPr/>
        <p:txBody>
          <a:bodyPr>
            <a:normAutofit/>
          </a:bodyPr>
          <a:lstStyle/>
          <a:p>
            <a:pPr marL="118872" indent="0" algn="just">
              <a:buNone/>
            </a:pPr>
            <a:r>
              <a:rPr lang="en-US" sz="2400" b="1" baseline="30000" dirty="0"/>
              <a:t>12</a:t>
            </a:r>
            <a:r>
              <a:rPr lang="en-US" sz="2400" dirty="0"/>
              <a:t> Now I say this, that each of you says, "I am of Paul," or "I am of Apollos," or "I am of Cephas," or "I am of Christ." </a:t>
            </a:r>
            <a:r>
              <a:rPr lang="en-US" sz="2400" b="1" baseline="30000" dirty="0"/>
              <a:t>13</a:t>
            </a:r>
            <a:r>
              <a:rPr lang="en-US" sz="2400" dirty="0"/>
              <a:t> Is Christ divided? Was Paul crucified for you? Or were you </a:t>
            </a:r>
            <a:r>
              <a:rPr lang="en-US" sz="2400" b="1" dirty="0"/>
              <a:t>baptized</a:t>
            </a:r>
            <a:r>
              <a:rPr lang="en-US" sz="2400" dirty="0"/>
              <a:t> in the name of Paul? </a:t>
            </a:r>
            <a:r>
              <a:rPr lang="en-US" sz="2400" b="1" baseline="30000" dirty="0"/>
              <a:t>14</a:t>
            </a:r>
            <a:r>
              <a:rPr lang="en-US" sz="2400" dirty="0"/>
              <a:t> I thank God that I </a:t>
            </a:r>
            <a:r>
              <a:rPr lang="en-US" sz="2400" b="1" dirty="0"/>
              <a:t>baptized</a:t>
            </a:r>
            <a:r>
              <a:rPr lang="en-US" sz="2400" dirty="0"/>
              <a:t> none of you except </a:t>
            </a:r>
            <a:r>
              <a:rPr lang="en-US" sz="2400" dirty="0" err="1"/>
              <a:t>Crispus</a:t>
            </a:r>
            <a:r>
              <a:rPr lang="en-US" sz="2400" dirty="0"/>
              <a:t> and Gaius, </a:t>
            </a:r>
            <a:r>
              <a:rPr lang="en-US" sz="2400" b="1" baseline="30000" dirty="0"/>
              <a:t>15</a:t>
            </a:r>
            <a:r>
              <a:rPr lang="en-US" sz="2400" dirty="0"/>
              <a:t> lest anyone should say that I had </a:t>
            </a:r>
            <a:r>
              <a:rPr lang="en-US" sz="2400" b="1" dirty="0"/>
              <a:t>baptized</a:t>
            </a:r>
            <a:r>
              <a:rPr lang="en-US" sz="2400" dirty="0"/>
              <a:t> in my own name. </a:t>
            </a:r>
            <a:r>
              <a:rPr lang="en-US" sz="2400" b="1" baseline="30000" dirty="0"/>
              <a:t>16</a:t>
            </a:r>
            <a:r>
              <a:rPr lang="en-US" sz="2400" dirty="0"/>
              <a:t> Yes, I also </a:t>
            </a:r>
            <a:r>
              <a:rPr lang="en-US" sz="2400" b="1" dirty="0"/>
              <a:t>baptized</a:t>
            </a:r>
            <a:r>
              <a:rPr lang="en-US" sz="2400" dirty="0"/>
              <a:t> the household of </a:t>
            </a:r>
            <a:r>
              <a:rPr lang="en-US" sz="2400" dirty="0" err="1"/>
              <a:t>Stephanas</a:t>
            </a:r>
            <a:r>
              <a:rPr lang="en-US" sz="2400" dirty="0"/>
              <a:t>. Besides, I do not know whether I </a:t>
            </a:r>
            <a:r>
              <a:rPr lang="en-US" sz="2400" b="1" dirty="0"/>
              <a:t>baptized</a:t>
            </a:r>
            <a:r>
              <a:rPr lang="en-US" sz="2400" dirty="0"/>
              <a:t> any other. </a:t>
            </a:r>
            <a:r>
              <a:rPr lang="en-US" sz="2400" b="1" baseline="30000" dirty="0"/>
              <a:t>17</a:t>
            </a:r>
            <a:r>
              <a:rPr lang="en-US" sz="2400" dirty="0"/>
              <a:t> For Christ did not send me to </a:t>
            </a:r>
            <a:r>
              <a:rPr lang="en-US" sz="2400" b="1" dirty="0"/>
              <a:t>baptize</a:t>
            </a:r>
            <a:r>
              <a:rPr lang="en-US" sz="2400" dirty="0"/>
              <a:t>, but to preach the gospel, not with wisdom of words, lest the cross of Christ should be made of no effect</a:t>
            </a:r>
            <a:r>
              <a:rPr lang="en-US" sz="2400" dirty="0" smtClean="0"/>
              <a:t>.</a:t>
            </a:r>
            <a:endParaRPr lang="en-US" sz="2400" dirty="0"/>
          </a:p>
        </p:txBody>
      </p:sp>
    </p:spTree>
    <p:extLst>
      <p:ext uri="{BB962C8B-B14F-4D97-AF65-F5344CB8AC3E}">
        <p14:creationId xmlns:p14="http://schemas.microsoft.com/office/powerpoint/2010/main" val="710686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 1:13-17; </a:t>
            </a:r>
            <a:r>
              <a:rPr lang="en-US" u="sng" dirty="0"/>
              <a:t>12:13</a:t>
            </a:r>
            <a:r>
              <a:rPr lang="en-US" dirty="0"/>
              <a:t>; </a:t>
            </a:r>
            <a:r>
              <a:rPr lang="en-US" u="sng" dirty="0"/>
              <a:t>15:29</a:t>
            </a:r>
          </a:p>
        </p:txBody>
      </p:sp>
      <p:sp>
        <p:nvSpPr>
          <p:cNvPr id="3" name="Content Placeholder 2"/>
          <p:cNvSpPr>
            <a:spLocks noGrp="1"/>
          </p:cNvSpPr>
          <p:nvPr>
            <p:ph idx="1"/>
          </p:nvPr>
        </p:nvSpPr>
        <p:spPr/>
        <p:txBody>
          <a:bodyPr>
            <a:normAutofit/>
          </a:bodyPr>
          <a:lstStyle/>
          <a:p>
            <a:pPr marL="118872" indent="0" algn="just">
              <a:buNone/>
            </a:pPr>
            <a:r>
              <a:rPr lang="en-US" sz="2400" b="1" baseline="30000" dirty="0"/>
              <a:t>12</a:t>
            </a:r>
            <a:r>
              <a:rPr lang="en-US" sz="2400" dirty="0"/>
              <a:t> For as the body is one and has many members, but all the members of that one body, being many, are one body, so also is Christ. </a:t>
            </a:r>
            <a:r>
              <a:rPr lang="en-US" sz="2400" b="1" baseline="30000" dirty="0"/>
              <a:t>13</a:t>
            </a:r>
            <a:r>
              <a:rPr lang="en-US" sz="2400" dirty="0"/>
              <a:t> For by one Spirit we were all baptized into one </a:t>
            </a:r>
            <a:r>
              <a:rPr lang="en-US" sz="2400" dirty="0" smtClean="0"/>
              <a:t>body – whether </a:t>
            </a:r>
            <a:r>
              <a:rPr lang="en-US" sz="2400" dirty="0"/>
              <a:t>Jews or Greeks, whether slaves or </a:t>
            </a:r>
            <a:r>
              <a:rPr lang="en-US" sz="2400" dirty="0" smtClean="0"/>
              <a:t>free – and </a:t>
            </a:r>
            <a:r>
              <a:rPr lang="en-US" sz="2400" dirty="0"/>
              <a:t>have all been made to drink into one Spirit. </a:t>
            </a:r>
            <a:r>
              <a:rPr lang="en-US" sz="2400" b="1" baseline="30000" dirty="0"/>
              <a:t>14</a:t>
            </a:r>
            <a:r>
              <a:rPr lang="en-US" sz="2400" dirty="0"/>
              <a:t> For in fact the body is not one member but many</a:t>
            </a:r>
            <a:r>
              <a:rPr lang="en-US" sz="2400" dirty="0" smtClean="0"/>
              <a:t>.</a:t>
            </a:r>
          </a:p>
          <a:p>
            <a:pPr marL="118872" indent="0" algn="just">
              <a:buNone/>
            </a:pPr>
            <a:endParaRPr lang="en-US" sz="2400" dirty="0" smtClean="0"/>
          </a:p>
          <a:p>
            <a:pPr marL="118872" indent="0" algn="just">
              <a:buNone/>
            </a:pPr>
            <a:r>
              <a:rPr lang="en-US" sz="2400" b="1" baseline="30000" dirty="0"/>
              <a:t>29</a:t>
            </a:r>
            <a:r>
              <a:rPr lang="en-US" sz="2400" dirty="0"/>
              <a:t> Otherwise, what will they do who are baptized for the dead, if the dead do not rise at all? Why then are they baptized for the dead</a:t>
            </a:r>
            <a:r>
              <a:rPr lang="en-US" sz="2400" dirty="0" smtClean="0"/>
              <a:t>?</a:t>
            </a:r>
            <a:endParaRPr lang="en-US" sz="2400" dirty="0"/>
          </a:p>
        </p:txBody>
      </p:sp>
    </p:spTree>
    <p:extLst>
      <p:ext uri="{BB962C8B-B14F-4D97-AF65-F5344CB8AC3E}">
        <p14:creationId xmlns:p14="http://schemas.microsoft.com/office/powerpoint/2010/main" val="37736558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1 Cor. </a:t>
            </a:r>
            <a:r>
              <a:rPr lang="en-US" u="sng" dirty="0" smtClean="0"/>
              <a:t>1:13-17</a:t>
            </a:r>
            <a:r>
              <a:rPr lang="en-US" dirty="0" smtClean="0"/>
              <a:t>; 12:13; 15:29</a:t>
            </a:r>
            <a:endParaRPr lang="en-US" dirty="0"/>
          </a:p>
        </p:txBody>
      </p:sp>
      <p:sp>
        <p:nvSpPr>
          <p:cNvPr id="3" name="Content Placeholder 2"/>
          <p:cNvSpPr>
            <a:spLocks noGrp="1"/>
          </p:cNvSpPr>
          <p:nvPr>
            <p:ph idx="1"/>
          </p:nvPr>
        </p:nvSpPr>
        <p:spPr/>
        <p:txBody>
          <a:bodyPr/>
          <a:lstStyle/>
          <a:p>
            <a:r>
              <a:rPr lang="en-US" dirty="0" smtClean="0"/>
              <a:t>what do we learn?</a:t>
            </a:r>
          </a:p>
          <a:p>
            <a:pPr lvl="1"/>
            <a:r>
              <a:rPr lang="en-US" dirty="0" smtClean="0"/>
              <a:t>Corinthian church identified as being all baptized, some by Paul, most by others</a:t>
            </a:r>
          </a:p>
          <a:p>
            <a:pPr lvl="1"/>
            <a:r>
              <a:rPr lang="en-US" dirty="0" smtClean="0"/>
              <a:t>Paul left baptizing to others because others were capable of doing it – they were NOT capable of preaching as an apostle like Paul (Acts 6:1-4)</a:t>
            </a:r>
          </a:p>
        </p:txBody>
      </p:sp>
    </p:spTree>
    <p:extLst>
      <p:ext uri="{BB962C8B-B14F-4D97-AF65-F5344CB8AC3E}">
        <p14:creationId xmlns:p14="http://schemas.microsoft.com/office/powerpoint/2010/main" val="824066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 </a:t>
            </a:r>
            <a:r>
              <a:rPr lang="en-US" dirty="0" smtClean="0"/>
              <a:t>1:13-17; </a:t>
            </a:r>
            <a:r>
              <a:rPr lang="en-US" u="sng" dirty="0" smtClean="0"/>
              <a:t>12:13</a:t>
            </a:r>
            <a:r>
              <a:rPr lang="en-US" dirty="0" smtClean="0"/>
              <a:t>; 15:29</a:t>
            </a:r>
            <a:endParaRPr lang="en-US" dirty="0"/>
          </a:p>
        </p:txBody>
      </p:sp>
      <p:sp>
        <p:nvSpPr>
          <p:cNvPr id="3" name="Content Placeholder 2"/>
          <p:cNvSpPr>
            <a:spLocks noGrp="1"/>
          </p:cNvSpPr>
          <p:nvPr>
            <p:ph idx="1"/>
          </p:nvPr>
        </p:nvSpPr>
        <p:spPr/>
        <p:txBody>
          <a:bodyPr/>
          <a:lstStyle/>
          <a:p>
            <a:r>
              <a:rPr lang="en-US" dirty="0" smtClean="0"/>
              <a:t>what do we learn?</a:t>
            </a:r>
          </a:p>
          <a:p>
            <a:pPr lvl="1"/>
            <a:r>
              <a:rPr lang="en-US" dirty="0" smtClean="0"/>
              <a:t>baptized by the Spirit, but also baptized by Paul and others… how?</a:t>
            </a:r>
          </a:p>
          <a:p>
            <a:pPr lvl="2"/>
            <a:r>
              <a:rPr lang="en-US" dirty="0" smtClean="0"/>
              <a:t>Spirit delivered God’s will for baptism through inspired men who delivered it to us in the gospel</a:t>
            </a:r>
            <a:br>
              <a:rPr lang="en-US" dirty="0" smtClean="0"/>
            </a:br>
            <a:r>
              <a:rPr lang="en-US" dirty="0" smtClean="0"/>
              <a:t>(2 Thess. 2:13-14)(Jn. 3:5)</a:t>
            </a:r>
          </a:p>
          <a:p>
            <a:pPr lvl="1"/>
            <a:r>
              <a:rPr lang="en-US" dirty="0" smtClean="0"/>
              <a:t>baptized into the body of Christ, the church</a:t>
            </a:r>
          </a:p>
        </p:txBody>
      </p:sp>
    </p:spTree>
    <p:extLst>
      <p:ext uri="{BB962C8B-B14F-4D97-AF65-F5344CB8AC3E}">
        <p14:creationId xmlns:p14="http://schemas.microsoft.com/office/powerpoint/2010/main" val="309135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Baptism in the Book of Acts</a:t>
            </a:r>
            <a:endParaRPr lang="en-US" dirty="0"/>
          </a:p>
        </p:txBody>
      </p:sp>
      <p:sp>
        <p:nvSpPr>
          <p:cNvPr id="4" name="Subtitle 3"/>
          <p:cNvSpPr>
            <a:spLocks noGrp="1"/>
          </p:cNvSpPr>
          <p:nvPr>
            <p:ph type="subTitle" idx="1"/>
          </p:nvPr>
        </p:nvSpPr>
        <p:spPr/>
        <p:txBody>
          <a:bodyPr/>
          <a:lstStyle/>
          <a:p>
            <a:r>
              <a:rPr lang="en-US" dirty="0" smtClean="0"/>
              <a:t>a comprehensive study of baptism in the New Testament</a:t>
            </a:r>
            <a:endParaRPr lang="en-US" dirty="0"/>
          </a:p>
        </p:txBody>
      </p:sp>
    </p:spTree>
    <p:extLst>
      <p:ext uri="{BB962C8B-B14F-4D97-AF65-F5344CB8AC3E}">
        <p14:creationId xmlns:p14="http://schemas.microsoft.com/office/powerpoint/2010/main" val="10569790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 </a:t>
            </a:r>
            <a:r>
              <a:rPr lang="en-US" dirty="0" smtClean="0"/>
              <a:t>1:13-17; 12:13; </a:t>
            </a:r>
            <a:r>
              <a:rPr lang="en-US" u="sng" dirty="0" smtClean="0"/>
              <a:t>15:29</a:t>
            </a:r>
            <a:endParaRPr lang="en-US" u="sng" dirty="0"/>
          </a:p>
        </p:txBody>
      </p:sp>
      <p:sp>
        <p:nvSpPr>
          <p:cNvPr id="3" name="Content Placeholder 2"/>
          <p:cNvSpPr>
            <a:spLocks noGrp="1"/>
          </p:cNvSpPr>
          <p:nvPr>
            <p:ph idx="1"/>
          </p:nvPr>
        </p:nvSpPr>
        <p:spPr/>
        <p:txBody>
          <a:bodyPr/>
          <a:lstStyle/>
          <a:p>
            <a:r>
              <a:rPr lang="en-US" dirty="0" smtClean="0"/>
              <a:t>what do we learn?</a:t>
            </a:r>
          </a:p>
          <a:p>
            <a:pPr lvl="1"/>
            <a:r>
              <a:rPr lang="en-US" dirty="0" smtClean="0"/>
              <a:t>baptism is for the dead, i.e. in anticipation of our own eventual death</a:t>
            </a:r>
          </a:p>
          <a:p>
            <a:pPr lvl="1"/>
            <a:r>
              <a:rPr lang="en-US" dirty="0" smtClean="0"/>
              <a:t>the significance is that baptism is not neutral when it comes to the hope of eternal promise</a:t>
            </a:r>
          </a:p>
        </p:txBody>
      </p:sp>
    </p:spTree>
    <p:extLst>
      <p:ext uri="{BB962C8B-B14F-4D97-AF65-F5344CB8AC3E}">
        <p14:creationId xmlns:p14="http://schemas.microsoft.com/office/powerpoint/2010/main" val="33570463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 3:27</a:t>
            </a:r>
            <a:endParaRPr lang="en-US" dirty="0"/>
          </a:p>
        </p:txBody>
      </p:sp>
      <p:sp>
        <p:nvSpPr>
          <p:cNvPr id="3" name="Content Placeholder 2"/>
          <p:cNvSpPr>
            <a:spLocks noGrp="1"/>
          </p:cNvSpPr>
          <p:nvPr>
            <p:ph idx="1"/>
          </p:nvPr>
        </p:nvSpPr>
        <p:spPr/>
        <p:txBody>
          <a:bodyPr>
            <a:normAutofit/>
          </a:bodyPr>
          <a:lstStyle/>
          <a:p>
            <a:pPr marL="118872" indent="0" algn="just">
              <a:buNone/>
            </a:pPr>
            <a:r>
              <a:rPr lang="en-US" sz="2400" b="1" baseline="30000" dirty="0"/>
              <a:t>26</a:t>
            </a:r>
            <a:r>
              <a:rPr lang="en-US" sz="2400" dirty="0"/>
              <a:t> For you are all sons of God through faith in Christ Jesus. </a:t>
            </a:r>
            <a:r>
              <a:rPr lang="en-US" sz="2400" b="1" baseline="30000" dirty="0"/>
              <a:t>27</a:t>
            </a:r>
            <a:r>
              <a:rPr lang="en-US" sz="2400" dirty="0"/>
              <a:t> For as many of you as were baptized into Christ have put on Christ. </a:t>
            </a:r>
            <a:r>
              <a:rPr lang="en-US" sz="2400" b="1" baseline="30000" dirty="0"/>
              <a:t>28</a:t>
            </a:r>
            <a:r>
              <a:rPr lang="en-US" sz="2400" dirty="0"/>
              <a:t> There is neither Jew nor Greek, there is neither slave nor free, there is neither male nor female; for you are all one in Christ Jesus. </a:t>
            </a:r>
            <a:r>
              <a:rPr lang="en-US" sz="2400" b="1" baseline="30000" dirty="0"/>
              <a:t>29</a:t>
            </a:r>
            <a:r>
              <a:rPr lang="en-US" sz="2400" dirty="0"/>
              <a:t> And if you are Christ's, then you are Abraham's seed, and heirs according to the promise</a:t>
            </a:r>
            <a:r>
              <a:rPr lang="en-US" sz="2400" dirty="0" smtClean="0"/>
              <a:t>.</a:t>
            </a:r>
            <a:endParaRPr lang="en-US" sz="2400" dirty="0"/>
          </a:p>
        </p:txBody>
      </p:sp>
    </p:spTree>
    <p:extLst>
      <p:ext uri="{BB962C8B-B14F-4D97-AF65-F5344CB8AC3E}">
        <p14:creationId xmlns:p14="http://schemas.microsoft.com/office/powerpoint/2010/main" val="21222562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 3:27</a:t>
            </a:r>
            <a:endParaRPr lang="en-US" dirty="0"/>
          </a:p>
        </p:txBody>
      </p:sp>
      <p:sp>
        <p:nvSpPr>
          <p:cNvPr id="3" name="Content Placeholder 2"/>
          <p:cNvSpPr>
            <a:spLocks noGrp="1"/>
          </p:cNvSpPr>
          <p:nvPr>
            <p:ph idx="1"/>
          </p:nvPr>
        </p:nvSpPr>
        <p:spPr/>
        <p:txBody>
          <a:bodyPr/>
          <a:lstStyle/>
          <a:p>
            <a:r>
              <a:rPr lang="en-US" dirty="0" smtClean="0"/>
              <a:t>what do we learn?</a:t>
            </a:r>
          </a:p>
          <a:p>
            <a:pPr lvl="1"/>
            <a:r>
              <a:rPr lang="en-US" dirty="0" smtClean="0"/>
              <a:t>we put on Christ when we were baptized</a:t>
            </a:r>
          </a:p>
          <a:p>
            <a:pPr lvl="1"/>
            <a:r>
              <a:rPr lang="en-US" dirty="0" smtClean="0"/>
              <a:t>we also became sons of God and heirs of the promise through faith</a:t>
            </a:r>
          </a:p>
          <a:p>
            <a:pPr lvl="1"/>
            <a:r>
              <a:rPr lang="en-US" dirty="0" smtClean="0"/>
              <a:t>but why do the two have to be at odds? why can’t faith and baptism both be conditions of salvation?</a:t>
            </a:r>
            <a:br>
              <a:rPr lang="en-US" dirty="0" smtClean="0"/>
            </a:br>
            <a:r>
              <a:rPr lang="en-US" dirty="0" smtClean="0"/>
              <a:t>(Mk. 16:15-16)</a:t>
            </a:r>
          </a:p>
        </p:txBody>
      </p:sp>
    </p:spTree>
    <p:extLst>
      <p:ext uri="{BB962C8B-B14F-4D97-AF65-F5344CB8AC3E}">
        <p14:creationId xmlns:p14="http://schemas.microsoft.com/office/powerpoint/2010/main" val="10566526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 6:2</a:t>
            </a:r>
            <a:endParaRPr lang="en-US" dirty="0"/>
          </a:p>
        </p:txBody>
      </p:sp>
      <p:sp>
        <p:nvSpPr>
          <p:cNvPr id="3" name="Content Placeholder 2"/>
          <p:cNvSpPr>
            <a:spLocks noGrp="1"/>
          </p:cNvSpPr>
          <p:nvPr>
            <p:ph idx="1"/>
          </p:nvPr>
        </p:nvSpPr>
        <p:spPr/>
        <p:txBody>
          <a:bodyPr>
            <a:normAutofit/>
          </a:bodyPr>
          <a:lstStyle/>
          <a:p>
            <a:pPr marL="118872" indent="0" algn="just">
              <a:buNone/>
            </a:pPr>
            <a:r>
              <a:rPr lang="en-US" sz="2400" b="1" baseline="30000" dirty="0" smtClean="0"/>
              <a:t>5:12</a:t>
            </a:r>
            <a:r>
              <a:rPr lang="en-US" sz="2400" dirty="0" smtClean="0"/>
              <a:t> </a:t>
            </a:r>
            <a:r>
              <a:rPr lang="en-US" sz="2400" dirty="0"/>
              <a:t>For though by this time you ought to be teachers, you need someone to teach you again the first principles of the oracles of God; and you have come to need milk and not solid food. </a:t>
            </a:r>
            <a:r>
              <a:rPr lang="en-US" sz="2400" b="1" baseline="30000" dirty="0"/>
              <a:t>13</a:t>
            </a:r>
            <a:r>
              <a:rPr lang="en-US" sz="2400" dirty="0"/>
              <a:t> For everyone who partakes only of milk is unskilled in the word of righteousness, for he is a babe. </a:t>
            </a:r>
            <a:r>
              <a:rPr lang="en-US" sz="2400" b="1" baseline="30000" dirty="0"/>
              <a:t>14</a:t>
            </a:r>
            <a:r>
              <a:rPr lang="en-US" sz="2400" dirty="0"/>
              <a:t> But solid food belongs to those who are of full age, that is, those who by reason of use have their senses exercised to discern both good and evil. </a:t>
            </a:r>
            <a:endParaRPr lang="en-US" sz="2400" dirty="0" smtClean="0"/>
          </a:p>
          <a:p>
            <a:pPr marL="118872" indent="0" algn="just">
              <a:spcBef>
                <a:spcPts val="600"/>
              </a:spcBef>
              <a:buNone/>
            </a:pPr>
            <a:r>
              <a:rPr lang="en-US" sz="2400" b="1" baseline="30000" dirty="0" smtClean="0"/>
              <a:t>6:1</a:t>
            </a:r>
            <a:r>
              <a:rPr lang="en-US" sz="2400" dirty="0" smtClean="0"/>
              <a:t> </a:t>
            </a:r>
            <a:r>
              <a:rPr lang="en-US" sz="2400" dirty="0"/>
              <a:t>Therefore, leaving the discussion of the elementary principles of Christ, let us go on to perfection, not laying again the foundation of repentance from dead works and of faith toward God, </a:t>
            </a:r>
            <a:r>
              <a:rPr lang="en-US" sz="2400" b="1" baseline="30000" dirty="0"/>
              <a:t>2</a:t>
            </a:r>
            <a:r>
              <a:rPr lang="en-US" sz="2400" dirty="0"/>
              <a:t> of the doctrine of </a:t>
            </a:r>
            <a:r>
              <a:rPr lang="en-US" sz="2400" b="1" dirty="0"/>
              <a:t>baptisms</a:t>
            </a:r>
            <a:r>
              <a:rPr lang="en-US" sz="2400" dirty="0"/>
              <a:t>, of laying on of hands, of resurrection of the dead, and of eternal judgment</a:t>
            </a:r>
            <a:r>
              <a:rPr lang="en-US" sz="2400" dirty="0" smtClean="0"/>
              <a:t>.</a:t>
            </a:r>
            <a:endParaRPr lang="en-US" sz="2400" dirty="0"/>
          </a:p>
        </p:txBody>
      </p:sp>
    </p:spTree>
    <p:extLst>
      <p:ext uri="{BB962C8B-B14F-4D97-AF65-F5344CB8AC3E}">
        <p14:creationId xmlns:p14="http://schemas.microsoft.com/office/powerpoint/2010/main" val="2967355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 6:2</a:t>
            </a:r>
            <a:endParaRPr lang="en-US" dirty="0"/>
          </a:p>
        </p:txBody>
      </p:sp>
      <p:sp>
        <p:nvSpPr>
          <p:cNvPr id="3" name="Content Placeholder 2"/>
          <p:cNvSpPr>
            <a:spLocks noGrp="1"/>
          </p:cNvSpPr>
          <p:nvPr>
            <p:ph idx="1"/>
          </p:nvPr>
        </p:nvSpPr>
        <p:spPr/>
        <p:txBody>
          <a:bodyPr>
            <a:normAutofit/>
          </a:bodyPr>
          <a:lstStyle/>
          <a:p>
            <a:r>
              <a:rPr lang="en-US" dirty="0" smtClean="0"/>
              <a:t>what do we learn?</a:t>
            </a:r>
          </a:p>
          <a:p>
            <a:pPr lvl="1"/>
            <a:r>
              <a:rPr lang="en-US" dirty="0" smtClean="0"/>
              <a:t>as we near the end of this study, know that the “doctrine of baptisms” (the purpose of this study) was to be a first principle of the Christian faith</a:t>
            </a:r>
          </a:p>
          <a:p>
            <a:pPr lvl="2"/>
            <a:r>
              <a:rPr lang="en-US" dirty="0" smtClean="0"/>
              <a:t>God made His teachings very clear throughout many Scriptures – in the form of precepts, commands, and examples</a:t>
            </a:r>
          </a:p>
          <a:p>
            <a:pPr lvl="1"/>
            <a:r>
              <a:rPr lang="en-US" dirty="0" smtClean="0"/>
              <a:t>the reason why there is so much division and confusion is because so many have abandoned the Scriptures as their source of understanding</a:t>
            </a:r>
          </a:p>
          <a:p>
            <a:pPr lvl="1"/>
            <a:endParaRPr lang="en-US" dirty="0"/>
          </a:p>
        </p:txBody>
      </p:sp>
    </p:spTree>
    <p:extLst>
      <p:ext uri="{BB962C8B-B14F-4D97-AF65-F5344CB8AC3E}">
        <p14:creationId xmlns:p14="http://schemas.microsoft.com/office/powerpoint/2010/main" val="10001758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 4:5</a:t>
            </a:r>
            <a:endParaRPr lang="en-US" dirty="0"/>
          </a:p>
        </p:txBody>
      </p:sp>
      <p:sp>
        <p:nvSpPr>
          <p:cNvPr id="3" name="Content Placeholder 2"/>
          <p:cNvSpPr>
            <a:spLocks noGrp="1"/>
          </p:cNvSpPr>
          <p:nvPr>
            <p:ph idx="1"/>
          </p:nvPr>
        </p:nvSpPr>
        <p:spPr/>
        <p:txBody>
          <a:bodyPr>
            <a:normAutofit/>
          </a:bodyPr>
          <a:lstStyle/>
          <a:p>
            <a:pPr marL="118872" indent="0" algn="just">
              <a:buNone/>
            </a:pPr>
            <a:r>
              <a:rPr lang="en-US" sz="2400" b="1" baseline="30000" dirty="0"/>
              <a:t>1</a:t>
            </a:r>
            <a:r>
              <a:rPr lang="en-US" sz="2400" dirty="0"/>
              <a:t> I, therefore, the prisoner of the Lord, beseech you to walk worthy of the calling with which you were called, </a:t>
            </a:r>
            <a:r>
              <a:rPr lang="en-US" sz="2400" b="1" baseline="30000" dirty="0"/>
              <a:t>2</a:t>
            </a:r>
            <a:r>
              <a:rPr lang="en-US" sz="2400" dirty="0"/>
              <a:t> with all lowliness and gentleness, with longsuffering, bearing with one another in love, </a:t>
            </a:r>
            <a:r>
              <a:rPr lang="en-US" sz="2400" b="1" baseline="30000" dirty="0"/>
              <a:t>3</a:t>
            </a:r>
            <a:r>
              <a:rPr lang="en-US" sz="2400" dirty="0"/>
              <a:t> endeavoring to keep the unity of the Spirit in the bond of peace. </a:t>
            </a:r>
            <a:r>
              <a:rPr lang="en-US" sz="2400" b="1" baseline="30000" dirty="0"/>
              <a:t>4</a:t>
            </a:r>
            <a:r>
              <a:rPr lang="en-US" sz="2400" dirty="0"/>
              <a:t> There is one body and one Spirit, just as you were called in one hope of your calling; </a:t>
            </a:r>
            <a:r>
              <a:rPr lang="en-US" sz="2400" b="1" baseline="30000" dirty="0"/>
              <a:t>5</a:t>
            </a:r>
            <a:r>
              <a:rPr lang="en-US" sz="2400" dirty="0"/>
              <a:t> one Lord, one faith, one </a:t>
            </a:r>
            <a:r>
              <a:rPr lang="en-US" sz="2400" b="1" dirty="0"/>
              <a:t>baptism</a:t>
            </a:r>
            <a:r>
              <a:rPr lang="en-US" sz="2400" dirty="0"/>
              <a:t>; </a:t>
            </a:r>
            <a:r>
              <a:rPr lang="en-US" sz="2400" b="1" baseline="30000" dirty="0"/>
              <a:t>6</a:t>
            </a:r>
            <a:r>
              <a:rPr lang="en-US" sz="2400" dirty="0"/>
              <a:t> one God and Father of all, who is above all, and through all, and in you all</a:t>
            </a:r>
            <a:r>
              <a:rPr lang="en-US" sz="2400" dirty="0" smtClean="0"/>
              <a:t>.</a:t>
            </a:r>
            <a:endParaRPr lang="en-US" sz="2400" dirty="0"/>
          </a:p>
        </p:txBody>
      </p:sp>
    </p:spTree>
    <p:extLst>
      <p:ext uri="{BB962C8B-B14F-4D97-AF65-F5344CB8AC3E}">
        <p14:creationId xmlns:p14="http://schemas.microsoft.com/office/powerpoint/2010/main" val="35560080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 4:5</a:t>
            </a:r>
            <a:endParaRPr lang="en-US" dirty="0"/>
          </a:p>
        </p:txBody>
      </p:sp>
      <p:sp>
        <p:nvSpPr>
          <p:cNvPr id="3" name="Content Placeholder 2"/>
          <p:cNvSpPr>
            <a:spLocks noGrp="1"/>
          </p:cNvSpPr>
          <p:nvPr>
            <p:ph idx="1"/>
          </p:nvPr>
        </p:nvSpPr>
        <p:spPr/>
        <p:txBody>
          <a:bodyPr>
            <a:normAutofit/>
          </a:bodyPr>
          <a:lstStyle/>
          <a:p>
            <a:r>
              <a:rPr lang="en-US" dirty="0" smtClean="0"/>
              <a:t>what do we learn?</a:t>
            </a:r>
          </a:p>
          <a:p>
            <a:pPr lvl="1"/>
            <a:r>
              <a:rPr lang="en-US" dirty="0" smtClean="0"/>
              <a:t>there is only one baptism that we are united in as Christians, just as there is only one Lord, etc.</a:t>
            </a:r>
          </a:p>
          <a:p>
            <a:pPr lvl="1"/>
            <a:r>
              <a:rPr lang="en-US" dirty="0" smtClean="0"/>
              <a:t>throughout the book of Acts, only baptism in the name of the Lord was practiced in each case</a:t>
            </a:r>
            <a:endParaRPr lang="en-US" dirty="0"/>
          </a:p>
          <a:p>
            <a:pPr lvl="2"/>
            <a:r>
              <a:rPr lang="en-US" dirty="0" smtClean="0"/>
              <a:t>not Holy Spirit baptism, and certainly not John’s</a:t>
            </a:r>
          </a:p>
          <a:p>
            <a:pPr lvl="2"/>
            <a:r>
              <a:rPr lang="en-US" dirty="0" smtClean="0"/>
              <a:t>also established that baptism in the name of the Lord is water baptism (Acts 10:47-48)</a:t>
            </a:r>
          </a:p>
          <a:p>
            <a:pPr lvl="1"/>
            <a:r>
              <a:rPr lang="en-US" b="1" dirty="0" smtClean="0"/>
              <a:t>only if water baptism was required would it be included as shared by all Christians!</a:t>
            </a:r>
          </a:p>
        </p:txBody>
      </p:sp>
    </p:spTree>
    <p:extLst>
      <p:ext uri="{BB962C8B-B14F-4D97-AF65-F5344CB8AC3E}">
        <p14:creationId xmlns:p14="http://schemas.microsoft.com/office/powerpoint/2010/main" val="16925465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 2:12</a:t>
            </a:r>
            <a:endParaRPr lang="en-US" dirty="0"/>
          </a:p>
        </p:txBody>
      </p:sp>
      <p:sp>
        <p:nvSpPr>
          <p:cNvPr id="3" name="Content Placeholder 2"/>
          <p:cNvSpPr>
            <a:spLocks noGrp="1"/>
          </p:cNvSpPr>
          <p:nvPr>
            <p:ph idx="1"/>
          </p:nvPr>
        </p:nvSpPr>
        <p:spPr/>
        <p:txBody>
          <a:bodyPr>
            <a:normAutofit/>
          </a:bodyPr>
          <a:lstStyle/>
          <a:p>
            <a:pPr marL="118872" indent="0" algn="just">
              <a:buNone/>
            </a:pPr>
            <a:r>
              <a:rPr lang="en-US" sz="2400" b="1" baseline="30000" dirty="0"/>
              <a:t>11</a:t>
            </a:r>
            <a:r>
              <a:rPr lang="en-US" sz="2400" dirty="0"/>
              <a:t> In Him you were also circumcised with the circumcision made without hands, by putting off the body of the sins of the flesh, by the circumcision of Christ, </a:t>
            </a:r>
            <a:r>
              <a:rPr lang="en-US" sz="2400" b="1" baseline="30000" dirty="0"/>
              <a:t>12</a:t>
            </a:r>
            <a:r>
              <a:rPr lang="en-US" sz="2400" dirty="0"/>
              <a:t> buried with Him in </a:t>
            </a:r>
            <a:r>
              <a:rPr lang="en-US" sz="2400" b="1" dirty="0"/>
              <a:t>baptism</a:t>
            </a:r>
            <a:r>
              <a:rPr lang="en-US" sz="2400" dirty="0"/>
              <a:t>, in which you also were raised with Him through faith in the working of God, who raised Him from the dead. </a:t>
            </a:r>
            <a:r>
              <a:rPr lang="en-US" sz="2400" b="1" baseline="30000" dirty="0"/>
              <a:t>13</a:t>
            </a:r>
            <a:r>
              <a:rPr lang="en-US" sz="2400" dirty="0"/>
              <a:t> And you, being dead in your trespasses and the uncircumcision of your flesh, He has made alive together with Him, having forgiven you all </a:t>
            </a:r>
            <a:r>
              <a:rPr lang="en-US" sz="2400" dirty="0" smtClean="0"/>
              <a:t>trespasses…</a:t>
            </a:r>
            <a:endParaRPr lang="en-US" sz="2400" dirty="0"/>
          </a:p>
        </p:txBody>
      </p:sp>
    </p:spTree>
    <p:extLst>
      <p:ext uri="{BB962C8B-B14F-4D97-AF65-F5344CB8AC3E}">
        <p14:creationId xmlns:p14="http://schemas.microsoft.com/office/powerpoint/2010/main" val="4748994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 2:12</a:t>
            </a:r>
            <a:endParaRPr lang="en-US" dirty="0"/>
          </a:p>
        </p:txBody>
      </p:sp>
      <p:sp>
        <p:nvSpPr>
          <p:cNvPr id="3" name="Content Placeholder 2"/>
          <p:cNvSpPr>
            <a:spLocks noGrp="1"/>
          </p:cNvSpPr>
          <p:nvPr>
            <p:ph idx="1"/>
          </p:nvPr>
        </p:nvSpPr>
        <p:spPr/>
        <p:txBody>
          <a:bodyPr/>
          <a:lstStyle/>
          <a:p>
            <a:r>
              <a:rPr lang="en-US" dirty="0" smtClean="0"/>
              <a:t>what do we learn?</a:t>
            </a:r>
          </a:p>
          <a:p>
            <a:pPr lvl="1"/>
            <a:r>
              <a:rPr lang="en-US" dirty="0" smtClean="0"/>
              <a:t>this passage harmonizes clearly with many of the other passages we have already looked at, but only if baptism is for the remission of sins</a:t>
            </a:r>
          </a:p>
          <a:p>
            <a:pPr lvl="2"/>
            <a:r>
              <a:rPr lang="en-US" dirty="0" smtClean="0"/>
              <a:t>putting off the sins of the flesh (Acts 22:16)</a:t>
            </a:r>
          </a:p>
          <a:p>
            <a:pPr lvl="2"/>
            <a:r>
              <a:rPr lang="en-US" dirty="0" smtClean="0"/>
              <a:t>buried with Christ in baptism, dead in sin – rising alive and forgiven (Rom. 6:4)(Acts 2:38)</a:t>
            </a:r>
          </a:p>
          <a:p>
            <a:pPr lvl="1"/>
            <a:r>
              <a:rPr lang="en-US" dirty="0" smtClean="0"/>
              <a:t>notice also that one’s faith is not in the water, it is in the working of God – a working which He consistently says will take place in baptism</a:t>
            </a:r>
            <a:endParaRPr lang="en-US" dirty="0"/>
          </a:p>
        </p:txBody>
      </p:sp>
    </p:spTree>
    <p:extLst>
      <p:ext uri="{BB962C8B-B14F-4D97-AF65-F5344CB8AC3E}">
        <p14:creationId xmlns:p14="http://schemas.microsoft.com/office/powerpoint/2010/main" val="11950040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 3:21</a:t>
            </a:r>
            <a:endParaRPr lang="en-US" dirty="0"/>
          </a:p>
        </p:txBody>
      </p:sp>
      <p:sp>
        <p:nvSpPr>
          <p:cNvPr id="3" name="Content Placeholder 2"/>
          <p:cNvSpPr>
            <a:spLocks noGrp="1"/>
          </p:cNvSpPr>
          <p:nvPr>
            <p:ph idx="1"/>
          </p:nvPr>
        </p:nvSpPr>
        <p:spPr/>
        <p:txBody>
          <a:bodyPr>
            <a:noAutofit/>
          </a:bodyPr>
          <a:lstStyle/>
          <a:p>
            <a:pPr marL="118872" indent="0" algn="just">
              <a:buNone/>
            </a:pPr>
            <a:r>
              <a:rPr lang="en-US" sz="2400" b="1" baseline="30000" dirty="0"/>
              <a:t>20</a:t>
            </a:r>
            <a:r>
              <a:rPr lang="en-US" sz="2400" dirty="0"/>
              <a:t> who formerly were disobedient, when once the Divine longsuffering waited in the days of Noah, while the ark was being prepared, in which a few, that is, eight souls, were saved through water. </a:t>
            </a:r>
            <a:r>
              <a:rPr lang="en-US" sz="2400" b="1" baseline="30000" dirty="0"/>
              <a:t>21</a:t>
            </a:r>
            <a:r>
              <a:rPr lang="en-US" sz="2400" dirty="0"/>
              <a:t> There is also an antitype which now saves </a:t>
            </a:r>
            <a:r>
              <a:rPr lang="en-US" sz="2400" dirty="0" smtClean="0"/>
              <a:t>us – </a:t>
            </a:r>
            <a:r>
              <a:rPr lang="en-US" sz="2400" b="1" dirty="0" smtClean="0"/>
              <a:t>baptism</a:t>
            </a:r>
            <a:r>
              <a:rPr lang="en-US" sz="2400" dirty="0" smtClean="0"/>
              <a:t> </a:t>
            </a:r>
            <a:r>
              <a:rPr lang="en-US" sz="2400" dirty="0"/>
              <a:t>(not the removal of the filth of the flesh, but the answer of a good conscience toward God), through the resurrection of Jesus Christ, </a:t>
            </a:r>
            <a:r>
              <a:rPr lang="en-US" sz="2400" b="1" baseline="30000" dirty="0"/>
              <a:t>22</a:t>
            </a:r>
            <a:r>
              <a:rPr lang="en-US" sz="2400" dirty="0"/>
              <a:t> who has gone into heaven and is at the right hand of God, angels and authorities and powers having been made subject to Him</a:t>
            </a:r>
            <a:r>
              <a:rPr lang="en-US" sz="2400" dirty="0" smtClean="0"/>
              <a:t>.</a:t>
            </a:r>
            <a:endParaRPr lang="en-US" sz="2400" dirty="0"/>
          </a:p>
        </p:txBody>
      </p:sp>
    </p:spTree>
    <p:extLst>
      <p:ext uri="{BB962C8B-B14F-4D97-AF65-F5344CB8AC3E}">
        <p14:creationId xmlns:p14="http://schemas.microsoft.com/office/powerpoint/2010/main" val="910735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in Acts, we have a history of how the church, guided by the Spirit through the Apostles, “made disciples of all nations” (Mt. 28:18-20)</a:t>
            </a:r>
          </a:p>
          <a:p>
            <a:r>
              <a:rPr lang="en-US" dirty="0" smtClean="0"/>
              <a:t>by their approved example, we can establish God’s intent for baptism in the church today</a:t>
            </a:r>
          </a:p>
          <a:p>
            <a:pPr lvl="1"/>
            <a:r>
              <a:rPr lang="en-US" dirty="0" smtClean="0"/>
              <a:t>as people turned to God for salvation on learning of Christ’s love and law, what did God require?</a:t>
            </a:r>
          </a:p>
          <a:p>
            <a:pPr lvl="1"/>
            <a:r>
              <a:rPr lang="en-US" dirty="0" smtClean="0"/>
              <a:t>do we see people entering the body of the saved apart and without baptism?</a:t>
            </a:r>
            <a:endParaRPr lang="en-US" dirty="0"/>
          </a:p>
        </p:txBody>
      </p:sp>
    </p:spTree>
    <p:extLst>
      <p:ext uri="{BB962C8B-B14F-4D97-AF65-F5344CB8AC3E}">
        <p14:creationId xmlns:p14="http://schemas.microsoft.com/office/powerpoint/2010/main" val="25381708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 3:21</a:t>
            </a:r>
            <a:endParaRPr lang="en-US" dirty="0"/>
          </a:p>
        </p:txBody>
      </p:sp>
      <p:sp>
        <p:nvSpPr>
          <p:cNvPr id="3" name="Content Placeholder 2"/>
          <p:cNvSpPr>
            <a:spLocks noGrp="1"/>
          </p:cNvSpPr>
          <p:nvPr>
            <p:ph idx="1"/>
          </p:nvPr>
        </p:nvSpPr>
        <p:spPr/>
        <p:txBody>
          <a:bodyPr/>
          <a:lstStyle/>
          <a:p>
            <a:r>
              <a:rPr lang="en-US" dirty="0" smtClean="0"/>
              <a:t>what do we learn?</a:t>
            </a:r>
          </a:p>
          <a:p>
            <a:pPr lvl="1"/>
            <a:r>
              <a:rPr lang="en-US" dirty="0" smtClean="0"/>
              <a:t>how many know the Bible clearly states we are not saved by faith alone (James 2:24) and also just as clearly that water baptism saves (1 Pet. 3:21)?</a:t>
            </a:r>
          </a:p>
          <a:p>
            <a:pPr lvl="1"/>
            <a:r>
              <a:rPr lang="en-US" dirty="0" smtClean="0"/>
              <a:t>it is not because of any inherent property of water that we are immersed (“not the removal of the filth of the flesh”), it is because of our obedience to God’s commands (“the answer of a good conscience toward God”) and through the power of the resurrection of Christ</a:t>
            </a:r>
            <a:endParaRPr lang="en-US" dirty="0"/>
          </a:p>
        </p:txBody>
      </p:sp>
    </p:spTree>
    <p:extLst>
      <p:ext uri="{BB962C8B-B14F-4D97-AF65-F5344CB8AC3E}">
        <p14:creationId xmlns:p14="http://schemas.microsoft.com/office/powerpoint/2010/main" val="27019246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775191"/>
            <a:ext cx="8229600" cy="4625609"/>
          </a:xfrm>
        </p:spPr>
        <p:txBody>
          <a:bodyPr/>
          <a:lstStyle/>
          <a:p>
            <a:r>
              <a:rPr lang="en-US" dirty="0" smtClean="0"/>
              <a:t>just before He left this earth, Christ gave very clear instructions about the establishment of His church (Mt. 28:18-20)(Mk. 16:15-16)</a:t>
            </a:r>
            <a:endParaRPr lang="en-US" dirty="0"/>
          </a:p>
        </p:txBody>
      </p:sp>
    </p:spTree>
    <p:extLst>
      <p:ext uri="{BB962C8B-B14F-4D97-AF65-F5344CB8AC3E}">
        <p14:creationId xmlns:p14="http://schemas.microsoft.com/office/powerpoint/2010/main" val="28346345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Mt. 28:19</a:t>
            </a:r>
            <a:endParaRPr lang="en-US" dirty="0"/>
          </a:p>
        </p:txBody>
      </p:sp>
      <p:sp>
        <p:nvSpPr>
          <p:cNvPr id="3" name="Content Placeholder 2"/>
          <p:cNvSpPr>
            <a:spLocks noGrp="1"/>
          </p:cNvSpPr>
          <p:nvPr>
            <p:ph idx="1"/>
          </p:nvPr>
        </p:nvSpPr>
        <p:spPr>
          <a:xfrm>
            <a:off x="457200" y="1775191"/>
            <a:ext cx="8229600" cy="4625609"/>
          </a:xfrm>
        </p:spPr>
        <p:txBody>
          <a:bodyPr>
            <a:normAutofit/>
          </a:bodyPr>
          <a:lstStyle/>
          <a:p>
            <a:pPr marL="118872" indent="0" algn="just">
              <a:buNone/>
            </a:pPr>
            <a:r>
              <a:rPr lang="en-US" sz="2400" b="1" baseline="30000" dirty="0"/>
              <a:t>18</a:t>
            </a:r>
            <a:r>
              <a:rPr lang="en-US" sz="2400" dirty="0"/>
              <a:t> And Jesus came and spoke to them, saying, “All authority has been given to Me in heaven and on earth. </a:t>
            </a:r>
            <a:r>
              <a:rPr lang="en-US" sz="2400" b="1" baseline="30000" dirty="0"/>
              <a:t>19</a:t>
            </a:r>
            <a:r>
              <a:rPr lang="en-US" sz="2400" dirty="0"/>
              <a:t> “Go therefore and make disciples of all the nations, </a:t>
            </a:r>
            <a:r>
              <a:rPr lang="en-US" sz="2400" b="1" dirty="0"/>
              <a:t>baptizing</a:t>
            </a:r>
            <a:r>
              <a:rPr lang="en-US" sz="2400" dirty="0"/>
              <a:t> them in the name of the Father and of the Son and of the Holy Spirit, </a:t>
            </a:r>
            <a:r>
              <a:rPr lang="en-US" sz="2400" b="1" baseline="30000" dirty="0"/>
              <a:t>20</a:t>
            </a:r>
            <a:r>
              <a:rPr lang="en-US" sz="2400" dirty="0"/>
              <a:t> “teaching them to observe all things that I have commanded you; and lo, I am with you always, even to the end of the age.” Amen</a:t>
            </a:r>
            <a:r>
              <a:rPr lang="en-US" sz="2400" dirty="0" smtClean="0"/>
              <a:t>.</a:t>
            </a:r>
          </a:p>
          <a:p>
            <a:r>
              <a:rPr lang="en-US" dirty="0" smtClean="0"/>
              <a:t>make disciples of all nations through baptism</a:t>
            </a:r>
          </a:p>
          <a:p>
            <a:r>
              <a:rPr lang="en-US" dirty="0" smtClean="0"/>
              <a:t>teach them to observe and teach this (and the rest of the gospel) as sound doctrine</a:t>
            </a:r>
            <a:endParaRPr lang="en-US" dirty="0"/>
          </a:p>
        </p:txBody>
      </p:sp>
    </p:spTree>
    <p:extLst>
      <p:ext uri="{BB962C8B-B14F-4D97-AF65-F5344CB8AC3E}">
        <p14:creationId xmlns:p14="http://schemas.microsoft.com/office/powerpoint/2010/main" val="2111014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Mk. 16:15-16</a:t>
            </a:r>
            <a:endParaRPr lang="en-US" dirty="0"/>
          </a:p>
        </p:txBody>
      </p:sp>
      <p:sp>
        <p:nvSpPr>
          <p:cNvPr id="3" name="Content Placeholder 2"/>
          <p:cNvSpPr>
            <a:spLocks noGrp="1"/>
          </p:cNvSpPr>
          <p:nvPr>
            <p:ph idx="1"/>
          </p:nvPr>
        </p:nvSpPr>
        <p:spPr>
          <a:xfrm>
            <a:off x="457200" y="1775191"/>
            <a:ext cx="8229600" cy="4625609"/>
          </a:xfrm>
        </p:spPr>
        <p:txBody>
          <a:bodyPr>
            <a:normAutofit/>
          </a:bodyPr>
          <a:lstStyle/>
          <a:p>
            <a:pPr marL="118872" indent="0" algn="just">
              <a:buNone/>
            </a:pPr>
            <a:r>
              <a:rPr lang="en-US" sz="2400" b="1" baseline="30000" dirty="0"/>
              <a:t>15</a:t>
            </a:r>
            <a:r>
              <a:rPr lang="en-US" sz="2400" dirty="0"/>
              <a:t> And He said to them, </a:t>
            </a:r>
            <a:r>
              <a:rPr lang="en-US" sz="2400" dirty="0" smtClean="0"/>
              <a:t>“Go </a:t>
            </a:r>
            <a:r>
              <a:rPr lang="en-US" sz="2400" dirty="0"/>
              <a:t>into all the world and preach the gospel to every creature. </a:t>
            </a:r>
            <a:r>
              <a:rPr lang="en-US" sz="2400" b="1" baseline="30000" dirty="0"/>
              <a:t>16</a:t>
            </a:r>
            <a:r>
              <a:rPr lang="en-US" sz="2400" dirty="0"/>
              <a:t> </a:t>
            </a:r>
            <a:r>
              <a:rPr lang="en-US" sz="2400" dirty="0" smtClean="0"/>
              <a:t>“He </a:t>
            </a:r>
            <a:r>
              <a:rPr lang="en-US" sz="2400" dirty="0"/>
              <a:t>who believes and is baptized will be saved; but he who does not believe will be condemned</a:t>
            </a:r>
            <a:r>
              <a:rPr lang="en-US" sz="2400" dirty="0" smtClean="0"/>
              <a:t>.”</a:t>
            </a:r>
          </a:p>
          <a:p>
            <a:r>
              <a:rPr lang="en-US" dirty="0" smtClean="0"/>
              <a:t>as the gospel was being preached, there were two possible responses they would receive</a:t>
            </a:r>
          </a:p>
          <a:p>
            <a:pPr marL="971550" lvl="1" indent="-514350">
              <a:buFont typeface="+mj-lt"/>
              <a:buAutoNum type="arabicPeriod"/>
            </a:pPr>
            <a:r>
              <a:rPr lang="en-US" dirty="0" smtClean="0"/>
              <a:t>one would believe and be baptized, and they would be saved</a:t>
            </a:r>
          </a:p>
          <a:p>
            <a:pPr marL="971550" lvl="1" indent="-514350">
              <a:buFont typeface="+mj-lt"/>
              <a:buAutoNum type="arabicPeriod"/>
            </a:pPr>
            <a:r>
              <a:rPr lang="en-US" dirty="0" smtClean="0"/>
              <a:t>one would not believe and they would be lost</a:t>
            </a:r>
          </a:p>
          <a:p>
            <a:pPr lvl="2"/>
            <a:r>
              <a:rPr lang="en-US" dirty="0" smtClean="0"/>
              <a:t>(if one was not baptized, they obviously didn’t believe, since baptism is so clearly spoken of throughout)</a:t>
            </a:r>
            <a:endParaRPr lang="en-US" dirty="0"/>
          </a:p>
        </p:txBody>
      </p:sp>
    </p:spTree>
    <p:extLst>
      <p:ext uri="{BB962C8B-B14F-4D97-AF65-F5344CB8AC3E}">
        <p14:creationId xmlns:p14="http://schemas.microsoft.com/office/powerpoint/2010/main" val="15024999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8271"/>
            <a:ext cx="8229600" cy="3902529"/>
          </a:xfrm>
        </p:spPr>
        <p:txBody>
          <a:bodyPr/>
          <a:lstStyle/>
          <a:p>
            <a:pPr marL="118872" indent="0" algn="ctr">
              <a:buNone/>
            </a:pPr>
            <a:r>
              <a:rPr lang="en-US" b="1" dirty="0" smtClean="0"/>
              <a:t>What will your response be?</a:t>
            </a:r>
          </a:p>
          <a:p>
            <a:pPr marL="118872" indent="0" algn="ctr">
              <a:buNone/>
            </a:pPr>
            <a:r>
              <a:rPr lang="en-US" b="1" dirty="0" smtClean="0"/>
              <a:t>Will you believe what the Lord says about baptism so that you can be saved?</a:t>
            </a:r>
          </a:p>
          <a:p>
            <a:pPr marL="118872" indent="0" algn="ctr">
              <a:buNone/>
            </a:pPr>
            <a:r>
              <a:rPr lang="en-US" b="1" dirty="0" smtClean="0"/>
              <a:t>Or will you refuse His grace and love He has so abundantly offered through His Son?</a:t>
            </a:r>
          </a:p>
        </p:txBody>
      </p:sp>
    </p:spTree>
    <p:extLst>
      <p:ext uri="{BB962C8B-B14F-4D97-AF65-F5344CB8AC3E}">
        <p14:creationId xmlns:p14="http://schemas.microsoft.com/office/powerpoint/2010/main" val="1687778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2:38, 41 (and context)</a:t>
            </a:r>
            <a:endParaRPr lang="en-US" dirty="0"/>
          </a:p>
        </p:txBody>
      </p:sp>
      <p:sp>
        <p:nvSpPr>
          <p:cNvPr id="3" name="Content Placeholder 2"/>
          <p:cNvSpPr>
            <a:spLocks noGrp="1"/>
          </p:cNvSpPr>
          <p:nvPr>
            <p:ph idx="1"/>
          </p:nvPr>
        </p:nvSpPr>
        <p:spPr/>
        <p:txBody>
          <a:bodyPr>
            <a:noAutofit/>
          </a:bodyPr>
          <a:lstStyle/>
          <a:p>
            <a:pPr marL="118872" indent="0" algn="just">
              <a:buNone/>
            </a:pPr>
            <a:r>
              <a:rPr lang="en-US" sz="2400" b="1" baseline="30000" dirty="0"/>
              <a:t>37</a:t>
            </a:r>
            <a:r>
              <a:rPr lang="en-US" sz="2400" dirty="0"/>
              <a:t> Now when they heard this, they were cut to the heart, and said to Peter and the rest of the apostles, </a:t>
            </a:r>
            <a:r>
              <a:rPr lang="en-US" sz="2400" dirty="0" smtClean="0"/>
              <a:t>“Men </a:t>
            </a:r>
            <a:r>
              <a:rPr lang="en-US" sz="2400" dirty="0"/>
              <a:t>and brethren, what shall we do</a:t>
            </a:r>
            <a:r>
              <a:rPr lang="en-US" sz="2400" dirty="0" smtClean="0"/>
              <a:t>?” </a:t>
            </a:r>
            <a:r>
              <a:rPr lang="en-US" sz="2400" b="1" baseline="30000" dirty="0"/>
              <a:t>38</a:t>
            </a:r>
            <a:r>
              <a:rPr lang="en-US" sz="2400" dirty="0"/>
              <a:t> Then Peter said to them, </a:t>
            </a:r>
            <a:r>
              <a:rPr lang="en-US" sz="2400" dirty="0" smtClean="0"/>
              <a:t>“Repent</a:t>
            </a:r>
            <a:r>
              <a:rPr lang="en-US" sz="2400" dirty="0"/>
              <a:t>, and let every one of you be </a:t>
            </a:r>
            <a:r>
              <a:rPr lang="en-US" sz="2400" b="1" dirty="0"/>
              <a:t>baptized</a:t>
            </a:r>
            <a:r>
              <a:rPr lang="en-US" sz="2400" dirty="0"/>
              <a:t> in the name of Jesus Christ for the remission of sins; and you shall receive the gift of the Holy Spirit</a:t>
            </a:r>
            <a:r>
              <a:rPr lang="en-US" sz="2400" dirty="0" smtClean="0"/>
              <a:t>.” … </a:t>
            </a:r>
            <a:r>
              <a:rPr lang="en-US" sz="2400" b="1" baseline="30000" dirty="0"/>
              <a:t>41</a:t>
            </a:r>
            <a:r>
              <a:rPr lang="en-US" sz="2400" dirty="0"/>
              <a:t> Then those who gladly received his word were </a:t>
            </a:r>
            <a:r>
              <a:rPr lang="en-US" sz="2400" b="1" dirty="0"/>
              <a:t>baptized</a:t>
            </a:r>
            <a:r>
              <a:rPr lang="en-US" sz="2400" dirty="0"/>
              <a:t>; and that day about three thousand souls were added to them. </a:t>
            </a:r>
            <a:r>
              <a:rPr lang="en-US" sz="2400" dirty="0" smtClean="0"/>
              <a:t>… </a:t>
            </a:r>
            <a:r>
              <a:rPr lang="en-US" sz="2400" b="1" baseline="30000" dirty="0" smtClean="0"/>
              <a:t>47</a:t>
            </a:r>
            <a:r>
              <a:rPr lang="en-US" sz="2400" dirty="0" smtClean="0"/>
              <a:t> … And </a:t>
            </a:r>
            <a:r>
              <a:rPr lang="en-US" sz="2400" dirty="0"/>
              <a:t>the Lord added to the church daily those who were being saved</a:t>
            </a:r>
            <a:r>
              <a:rPr lang="en-US" sz="2400" dirty="0" smtClean="0"/>
              <a:t>.</a:t>
            </a:r>
            <a:endParaRPr lang="en-US" sz="2400" dirty="0"/>
          </a:p>
        </p:txBody>
      </p:sp>
    </p:spTree>
    <p:extLst>
      <p:ext uri="{BB962C8B-B14F-4D97-AF65-F5344CB8AC3E}">
        <p14:creationId xmlns:p14="http://schemas.microsoft.com/office/powerpoint/2010/main" val="2140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Acts 2:38, 41 (and context)</a:t>
            </a:r>
          </a:p>
        </p:txBody>
      </p:sp>
      <p:sp>
        <p:nvSpPr>
          <p:cNvPr id="3" name="Content Placeholder 2"/>
          <p:cNvSpPr>
            <a:spLocks noGrp="1"/>
          </p:cNvSpPr>
          <p:nvPr>
            <p:ph idx="1"/>
          </p:nvPr>
        </p:nvSpPr>
        <p:spPr/>
        <p:txBody>
          <a:bodyPr/>
          <a:lstStyle/>
          <a:p>
            <a:r>
              <a:rPr lang="en-US" dirty="0" smtClean="0"/>
              <a:t>what do we learn?</a:t>
            </a:r>
          </a:p>
          <a:p>
            <a:pPr lvl="1"/>
            <a:r>
              <a:rPr lang="en-US" dirty="0" smtClean="0"/>
              <a:t>baptism is part of God’s prescribed response to the question of “what must I do [to be saved]?”</a:t>
            </a:r>
          </a:p>
          <a:p>
            <a:pPr lvl="2"/>
            <a:r>
              <a:rPr lang="en-US" dirty="0" smtClean="0"/>
              <a:t>believing and penitent, they were asking how to “call on the name of the Lord” for His promise of salvation (v.21)</a:t>
            </a:r>
          </a:p>
          <a:p>
            <a:pPr lvl="1"/>
            <a:r>
              <a:rPr lang="en-US" dirty="0" smtClean="0"/>
              <a:t>baptism is “for the remission of sins”</a:t>
            </a:r>
          </a:p>
          <a:p>
            <a:pPr lvl="2"/>
            <a:r>
              <a:rPr lang="en-US" dirty="0" smtClean="0"/>
              <a:t>not “because of” [Gr. </a:t>
            </a:r>
            <a:r>
              <a:rPr lang="en-US" i="1" dirty="0" smtClean="0"/>
              <a:t>gar</a:t>
            </a:r>
            <a:r>
              <a:rPr lang="en-US" dirty="0" smtClean="0"/>
              <a:t>], but “leading to” [Gr. </a:t>
            </a:r>
            <a:r>
              <a:rPr lang="en-US" i="1" dirty="0" err="1" smtClean="0"/>
              <a:t>eis</a:t>
            </a:r>
            <a:r>
              <a:rPr lang="en-US" dirty="0" smtClean="0"/>
              <a:t>]</a:t>
            </a:r>
          </a:p>
          <a:p>
            <a:pPr lvl="1"/>
            <a:r>
              <a:rPr lang="en-US" dirty="0" smtClean="0"/>
              <a:t>baptism is the response of one gladly receiving God’s word, and then were added to the church</a:t>
            </a:r>
          </a:p>
          <a:p>
            <a:pPr lvl="2"/>
            <a:r>
              <a:rPr lang="en-US" dirty="0" smtClean="0"/>
              <a:t>they were being saved (v.47)</a:t>
            </a:r>
            <a:endParaRPr lang="en-US" dirty="0"/>
          </a:p>
        </p:txBody>
      </p:sp>
    </p:spTree>
    <p:extLst>
      <p:ext uri="{BB962C8B-B14F-4D97-AF65-F5344CB8AC3E}">
        <p14:creationId xmlns:p14="http://schemas.microsoft.com/office/powerpoint/2010/main" val="1874948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Acts 3:19 (no baptism!?)</a:t>
            </a:r>
          </a:p>
        </p:txBody>
      </p:sp>
      <p:sp>
        <p:nvSpPr>
          <p:cNvPr id="3" name="Content Placeholder 2"/>
          <p:cNvSpPr>
            <a:spLocks noGrp="1"/>
          </p:cNvSpPr>
          <p:nvPr>
            <p:ph idx="1"/>
          </p:nvPr>
        </p:nvSpPr>
        <p:spPr/>
        <p:txBody>
          <a:bodyPr/>
          <a:lstStyle/>
          <a:p>
            <a:pPr marL="118872" lvl="0" indent="0">
              <a:buClr>
                <a:srgbClr val="F0AD00"/>
              </a:buClr>
              <a:buNone/>
            </a:pPr>
            <a:r>
              <a:rPr lang="en-US" sz="2400" b="1" baseline="30000" dirty="0">
                <a:solidFill>
                  <a:prstClr val="black"/>
                </a:solidFill>
              </a:rPr>
              <a:t>19</a:t>
            </a:r>
            <a:r>
              <a:rPr lang="en-US" sz="2400" baseline="30000" dirty="0">
                <a:solidFill>
                  <a:prstClr val="black"/>
                </a:solidFill>
              </a:rPr>
              <a:t> </a:t>
            </a:r>
            <a:r>
              <a:rPr lang="en-US" sz="2400" dirty="0">
                <a:solidFill>
                  <a:prstClr val="black"/>
                </a:solidFill>
              </a:rPr>
              <a:t>“Repent therefore and be converted, that your sins may be blotted out, so that times of refreshing may come from the presence of the Lord…”</a:t>
            </a:r>
          </a:p>
          <a:p>
            <a:r>
              <a:rPr lang="en-US" dirty="0" smtClean="0"/>
              <a:t>does this passage exclude baptism?</a:t>
            </a:r>
          </a:p>
          <a:p>
            <a:pPr lvl="1"/>
            <a:r>
              <a:rPr lang="en-US" dirty="0" smtClean="0"/>
              <a:t>compare </a:t>
            </a:r>
            <a:r>
              <a:rPr lang="en-US" dirty="0"/>
              <a:t>with Acts </a:t>
            </a:r>
            <a:r>
              <a:rPr lang="en-US" dirty="0" smtClean="0"/>
              <a:t>2:38</a:t>
            </a:r>
          </a:p>
          <a:p>
            <a:pPr lvl="1"/>
            <a:r>
              <a:rPr lang="en-US" dirty="0" smtClean="0"/>
              <a:t>indicates </a:t>
            </a:r>
            <a:r>
              <a:rPr lang="en-US" dirty="0"/>
              <a:t>that baptism is such an integral part of conversion that the </a:t>
            </a:r>
            <a:r>
              <a:rPr lang="en-US" dirty="0" smtClean="0"/>
              <a:t>two </a:t>
            </a:r>
            <a:r>
              <a:rPr lang="en-US" dirty="0"/>
              <a:t>can be </a:t>
            </a:r>
            <a:r>
              <a:rPr lang="en-US" dirty="0" smtClean="0"/>
              <a:t>interchanged</a:t>
            </a:r>
            <a:endParaRPr lang="en-US" dirty="0"/>
          </a:p>
        </p:txBody>
      </p:sp>
    </p:spTree>
    <p:extLst>
      <p:ext uri="{BB962C8B-B14F-4D97-AF65-F5344CB8AC3E}">
        <p14:creationId xmlns:p14="http://schemas.microsoft.com/office/powerpoint/2010/main" val="1831801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Acts 3:19 (no baptism!?)</a:t>
            </a:r>
          </a:p>
        </p:txBody>
      </p:sp>
      <p:graphicFrame>
        <p:nvGraphicFramePr>
          <p:cNvPr id="6" name="Table 5"/>
          <p:cNvGraphicFramePr>
            <a:graphicFrameLocks noGrp="1"/>
          </p:cNvGraphicFramePr>
          <p:nvPr>
            <p:extLst>
              <p:ext uri="{D42A27DB-BD31-4B8C-83A1-F6EECF244321}">
                <p14:modId xmlns:p14="http://schemas.microsoft.com/office/powerpoint/2010/main" val="354809912"/>
              </p:ext>
            </p:extLst>
          </p:nvPr>
        </p:nvGraphicFramePr>
        <p:xfrm>
          <a:off x="457200" y="1960203"/>
          <a:ext cx="8229600" cy="4114800"/>
        </p:xfrm>
        <a:graphic>
          <a:graphicData uri="http://schemas.openxmlformats.org/drawingml/2006/table">
            <a:tbl>
              <a:tblPr firstRow="1" bandRow="1">
                <a:tableStyleId>{2D5ABB26-0587-4C30-8999-92F81FD0307C}</a:tableStyleId>
              </a:tblPr>
              <a:tblGrid>
                <a:gridCol w="4114800"/>
                <a:gridCol w="4114800"/>
              </a:tblGrid>
              <a:tr h="452564">
                <a:tc>
                  <a:txBody>
                    <a:bodyPr/>
                    <a:lstStyle/>
                    <a:p>
                      <a:pPr algn="ctr"/>
                      <a:r>
                        <a:rPr lang="en-US" sz="2400" b="1" dirty="0" smtClean="0"/>
                        <a:t>Acts 2:38</a:t>
                      </a:r>
                      <a:endParaRPr lang="en-US" sz="2400" b="1" dirty="0"/>
                    </a:p>
                  </a:txBody>
                  <a:tcPr/>
                </a:tc>
                <a:tc>
                  <a:txBody>
                    <a:bodyPr/>
                    <a:lstStyle/>
                    <a:p>
                      <a:pPr algn="ctr"/>
                      <a:r>
                        <a:rPr lang="en-US" sz="2400" b="1" dirty="0" smtClean="0"/>
                        <a:t>Acts 3:19</a:t>
                      </a:r>
                      <a:endParaRPr lang="en-US" sz="2400" b="1" dirty="0"/>
                    </a:p>
                  </a:txBody>
                  <a:tcPr/>
                </a:tc>
              </a:tr>
              <a:tr h="452564">
                <a:tc>
                  <a:txBody>
                    <a:bodyPr/>
                    <a:lstStyle/>
                    <a:p>
                      <a:r>
                        <a:rPr lang="en-US" sz="2400" dirty="0" smtClean="0"/>
                        <a:t>Repent, </a:t>
                      </a:r>
                      <a:endParaRPr lang="en-US" sz="2400" dirty="0"/>
                    </a:p>
                  </a:txBody>
                  <a:tcPr/>
                </a:tc>
                <a:tc>
                  <a:txBody>
                    <a:bodyPr/>
                    <a:lstStyle/>
                    <a:p>
                      <a:r>
                        <a:rPr lang="en-US" sz="2400" dirty="0" smtClean="0"/>
                        <a:t>Repent therefore</a:t>
                      </a:r>
                      <a:endParaRPr lang="en-US" sz="2400" dirty="0"/>
                    </a:p>
                  </a:txBody>
                  <a:tcPr/>
                </a:tc>
              </a:tr>
              <a:tr h="1115910">
                <a:tc>
                  <a:txBody>
                    <a:bodyPr/>
                    <a:lstStyle/>
                    <a:p>
                      <a:r>
                        <a:rPr lang="en-US" sz="2400" b="1" dirty="0" smtClean="0"/>
                        <a:t>and let every one of you be baptized in the name of Jesus Christ</a:t>
                      </a:r>
                      <a:endParaRPr lang="en-US" sz="2400" b="1" dirty="0"/>
                    </a:p>
                  </a:txBody>
                  <a:tcPr/>
                </a:tc>
                <a:tc>
                  <a:txBody>
                    <a:bodyPr/>
                    <a:lstStyle/>
                    <a:p>
                      <a:r>
                        <a:rPr lang="en-US" sz="2400" b="1" dirty="0" smtClean="0"/>
                        <a:t>and be converted,</a:t>
                      </a:r>
                      <a:endParaRPr lang="en-US" sz="2400" b="1" dirty="0"/>
                    </a:p>
                  </a:txBody>
                  <a:tcPr/>
                </a:tc>
              </a:tr>
              <a:tr h="781137">
                <a:tc>
                  <a:txBody>
                    <a:bodyPr/>
                    <a:lstStyle/>
                    <a:p>
                      <a:r>
                        <a:rPr lang="en-US" sz="2400" dirty="0" smtClean="0"/>
                        <a:t>for the remission of sins;</a:t>
                      </a:r>
                      <a:endParaRPr lang="en-US" sz="2400" dirty="0"/>
                    </a:p>
                  </a:txBody>
                  <a:tcPr/>
                </a:tc>
                <a:tc>
                  <a:txBody>
                    <a:bodyPr/>
                    <a:lstStyle/>
                    <a:p>
                      <a:r>
                        <a:rPr lang="en-US" sz="2400" dirty="0" smtClean="0"/>
                        <a:t>that your sins may be blotted out,</a:t>
                      </a:r>
                      <a:endParaRPr lang="en-US" sz="2400" dirty="0"/>
                    </a:p>
                  </a:txBody>
                  <a:tcPr/>
                </a:tc>
              </a:tr>
              <a:tr h="1115910">
                <a:tc>
                  <a:txBody>
                    <a:bodyPr/>
                    <a:lstStyle/>
                    <a:p>
                      <a:r>
                        <a:rPr lang="en-US" sz="2400" dirty="0" smtClean="0"/>
                        <a:t>and you shall receive the gift</a:t>
                      </a:r>
                      <a:br>
                        <a:rPr lang="en-US" sz="2400" dirty="0" smtClean="0"/>
                      </a:br>
                      <a:r>
                        <a:rPr lang="en-US" sz="2400" dirty="0" smtClean="0"/>
                        <a:t>of the Holy Spirit.</a:t>
                      </a:r>
                      <a:endParaRPr lang="en-US" sz="2400" dirty="0"/>
                    </a:p>
                  </a:txBody>
                  <a:tcPr/>
                </a:tc>
                <a:tc>
                  <a:txBody>
                    <a:bodyPr/>
                    <a:lstStyle/>
                    <a:p>
                      <a:r>
                        <a:rPr lang="en-US" sz="2400" dirty="0" smtClean="0"/>
                        <a:t>so that times of refreshing may come from the presence of the Lord.</a:t>
                      </a:r>
                      <a:endParaRPr lang="en-US" sz="2400" dirty="0"/>
                    </a:p>
                  </a:txBody>
                  <a:tcPr/>
                </a:tc>
              </a:tr>
            </a:tbl>
          </a:graphicData>
        </a:graphic>
      </p:graphicFrame>
    </p:spTree>
    <p:extLst>
      <p:ext uri="{BB962C8B-B14F-4D97-AF65-F5344CB8AC3E}">
        <p14:creationId xmlns:p14="http://schemas.microsoft.com/office/powerpoint/2010/main" val="32917009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7929</TotalTime>
  <Words>5040</Words>
  <Application>Microsoft Office PowerPoint</Application>
  <PresentationFormat>On-screen Show (4:3)</PresentationFormat>
  <Paragraphs>240</Paragraphs>
  <Slides>54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54</vt:i4>
      </vt:variant>
    </vt:vector>
  </HeadingPairs>
  <TitlesOfParts>
    <vt:vector size="61" baseType="lpstr">
      <vt:lpstr>Arial</vt:lpstr>
      <vt:lpstr>Calibri</vt:lpstr>
      <vt:lpstr>Corbel</vt:lpstr>
      <vt:lpstr>Wingdings</vt:lpstr>
      <vt:lpstr>Wingdings 2</vt:lpstr>
      <vt:lpstr>Wingdings 3</vt:lpstr>
      <vt:lpstr>Module</vt:lpstr>
      <vt:lpstr>A Comprehensive Study Of Baptism In The New Testament</vt:lpstr>
      <vt:lpstr>Introduction</vt:lpstr>
      <vt:lpstr>Assertion</vt:lpstr>
      <vt:lpstr>Baptism in the Book of Acts</vt:lpstr>
      <vt:lpstr>Introduction</vt:lpstr>
      <vt:lpstr>Acts 2:38, 41 (and context)</vt:lpstr>
      <vt:lpstr>Acts 2:38, 41 (and context)</vt:lpstr>
      <vt:lpstr>Acts 3:19 (no baptism!?)</vt:lpstr>
      <vt:lpstr>Acts 3:19 (no baptism!?)</vt:lpstr>
      <vt:lpstr>Acts 8:12, 13, 16</vt:lpstr>
      <vt:lpstr>Acts 8:12, 13, 16</vt:lpstr>
      <vt:lpstr>Acts 8:12, 13, 16</vt:lpstr>
      <vt:lpstr>Acts 10:[37], 47, 48; [11:16]</vt:lpstr>
      <vt:lpstr>Acts 10:[37], 47, 48; [11:16]</vt:lpstr>
      <vt:lpstr>Acts 10:[37], 47, 48; [11:16]</vt:lpstr>
      <vt:lpstr>Acts 10:[37], 47, 48; [11:16]</vt:lpstr>
      <vt:lpstr>Acts 10:[37], 47, 48; [11:16]</vt:lpstr>
      <vt:lpstr>Acts 8:36, 38</vt:lpstr>
      <vt:lpstr>Acts 8:36, 38</vt:lpstr>
      <vt:lpstr>Acts 9:18; 22:16</vt:lpstr>
      <vt:lpstr>Acts 9:18; 22:16</vt:lpstr>
      <vt:lpstr>Acts 9:18; 22:16</vt:lpstr>
      <vt:lpstr>Acts 16:15</vt:lpstr>
      <vt:lpstr>Acts 16:15</vt:lpstr>
      <vt:lpstr>Acts 16:33</vt:lpstr>
      <vt:lpstr>Acts 16:33</vt:lpstr>
      <vt:lpstr>Acts 16:33</vt:lpstr>
      <vt:lpstr>Acts 18:8</vt:lpstr>
      <vt:lpstr>Acts 19:3, [4], 5</vt:lpstr>
      <vt:lpstr>Acts 19:3, [4], 5</vt:lpstr>
      <vt:lpstr>Baptism in the Epistles</vt:lpstr>
      <vt:lpstr>Introduction</vt:lpstr>
      <vt:lpstr>Role of Baptism in the Epistles?</vt:lpstr>
      <vt:lpstr>Rom. 6:3-4</vt:lpstr>
      <vt:lpstr>Rom. 6:3-4</vt:lpstr>
      <vt:lpstr>1 Cor. 1:13-17; 12:13; 15:29</vt:lpstr>
      <vt:lpstr>1 Cor. 1:13-17; 12:13; 15:29</vt:lpstr>
      <vt:lpstr>1 Cor. 1:13-17; 12:13; 15:29</vt:lpstr>
      <vt:lpstr>1 Cor. 1:13-17; 12:13; 15:29</vt:lpstr>
      <vt:lpstr>1 Cor. 1:13-17; 12:13; 15:29</vt:lpstr>
      <vt:lpstr>Gal. 3:27</vt:lpstr>
      <vt:lpstr>Gal. 3:27</vt:lpstr>
      <vt:lpstr>Heb. 6:2</vt:lpstr>
      <vt:lpstr>Heb. 6:2</vt:lpstr>
      <vt:lpstr>Eph. 4:5</vt:lpstr>
      <vt:lpstr>Eph. 4:5</vt:lpstr>
      <vt:lpstr>Col. 2:12</vt:lpstr>
      <vt:lpstr>Col. 2:12</vt:lpstr>
      <vt:lpstr>1 Pet. 3:21</vt:lpstr>
      <vt:lpstr>1 Pet. 3:21</vt:lpstr>
      <vt:lpstr>Conclusion</vt:lpstr>
      <vt:lpstr>Mt. 28:19</vt:lpstr>
      <vt:lpstr>Mk. 16:15-16</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Generic &amp; Specific Authority Aids, Additions &amp; Incidentals</dc:title>
  <dc:creator>Kris Braddock</dc:creator>
  <cp:lastModifiedBy>Kris Braddock</cp:lastModifiedBy>
  <cp:revision>330</cp:revision>
  <cp:lastPrinted>2018-09-24T18:45:29Z</cp:lastPrinted>
  <dcterms:created xsi:type="dcterms:W3CDTF">2014-11-29T22:36:41Z</dcterms:created>
  <dcterms:modified xsi:type="dcterms:W3CDTF">2018-09-28T18:18:16Z</dcterms:modified>
</cp:coreProperties>
</file>